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80" r:id="rId5"/>
    <p:sldId id="286" r:id="rId6"/>
    <p:sldId id="281" r:id="rId7"/>
    <p:sldId id="277" r:id="rId8"/>
    <p:sldId id="282" r:id="rId9"/>
    <p:sldId id="283" r:id="rId10"/>
    <p:sldId id="287" r:id="rId11"/>
    <p:sldId id="284" r:id="rId12"/>
    <p:sldId id="285" r:id="rId13"/>
    <p:sldId id="274" r:id="rId14"/>
    <p:sldId id="288" r:id="rId15"/>
    <p:sldId id="276" r:id="rId16"/>
    <p:sldId id="275" r:id="rId17"/>
    <p:sldId id="269" r:id="rId18"/>
    <p:sldId id="289" r:id="rId19"/>
    <p:sldId id="278" r:id="rId20"/>
    <p:sldId id="279" r:id="rId21"/>
    <p:sldId id="290" r:id="rId22"/>
    <p:sldId id="268" r:id="rId23"/>
    <p:sldId id="271" r:id="rId24"/>
    <p:sldId id="270" r:id="rId25"/>
    <p:sldId id="291" r:id="rId26"/>
    <p:sldId id="267" r:id="rId27"/>
    <p:sldId id="272" r:id="rId28"/>
    <p:sldId id="265" r:id="rId29"/>
    <p:sldId id="273" r:id="rId30"/>
    <p:sldId id="262" r:id="rId31"/>
    <p:sldId id="261" r:id="rId32"/>
    <p:sldId id="292"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10/30/2019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990600"/>
            <a:ext cx="8077200" cy="4555093"/>
          </a:xfrm>
          <a:prstGeom prst="rect">
            <a:avLst/>
          </a:prstGeom>
        </p:spPr>
        <p:txBody>
          <a:bodyPr wrap="square">
            <a:spAutoFit/>
          </a:bodyPr>
          <a:lstStyle/>
          <a:p>
            <a:pPr marL="914400" lvl="1" indent="-457200">
              <a:spcAft>
                <a:spcPts val="1200"/>
              </a:spcAft>
              <a:buFont typeface="Wingdings" pitchFamily="2" charset="2"/>
              <a:buChar char="Ø"/>
            </a:pPr>
            <a:r>
              <a:rPr lang="en-US" sz="2400" dirty="0" smtClean="0">
                <a:latin typeface="Garamond" pitchFamily="18" charset="0"/>
              </a:rPr>
              <a:t>Fusion welding process. </a:t>
            </a:r>
          </a:p>
          <a:p>
            <a:pPr marL="914400" lvl="1" indent="-457200">
              <a:spcAft>
                <a:spcPts val="1200"/>
              </a:spcAft>
              <a:buFont typeface="Wingdings" pitchFamily="2" charset="2"/>
              <a:buChar char="Ø"/>
            </a:pPr>
            <a:r>
              <a:rPr lang="en-US" sz="2400" dirty="0" smtClean="0">
                <a:latin typeface="Garamond" pitchFamily="18" charset="0"/>
              </a:rPr>
              <a:t>Gas welding and arc welding --------uses heat for melting and solidification of the joint only heat is used. </a:t>
            </a:r>
          </a:p>
          <a:p>
            <a:pPr marL="914400" lvl="1" indent="-457200">
              <a:spcAft>
                <a:spcPts val="1200"/>
              </a:spcAft>
              <a:buFont typeface="Wingdings" pitchFamily="2" charset="2"/>
              <a:buChar char="Ø"/>
            </a:pPr>
            <a:r>
              <a:rPr lang="en-US" sz="2400" dirty="0" smtClean="0">
                <a:latin typeface="Garamond" pitchFamily="18" charset="0"/>
              </a:rPr>
              <a:t>Resistance welding -------- heat and pressure are used for welding.</a:t>
            </a:r>
          </a:p>
          <a:p>
            <a:pPr marL="914400" lvl="1" indent="-457200">
              <a:spcAft>
                <a:spcPts val="1200"/>
              </a:spcAft>
              <a:buFont typeface="Wingdings" pitchFamily="2" charset="2"/>
              <a:buChar char="Ø"/>
            </a:pPr>
            <a:r>
              <a:rPr lang="en-US" sz="2400" dirty="0" smtClean="0">
                <a:latin typeface="Garamond" pitchFamily="18" charset="0"/>
              </a:rPr>
              <a:t>No filler material and no flux material.</a:t>
            </a:r>
          </a:p>
          <a:p>
            <a:pPr marL="914400" lvl="1" indent="-457200">
              <a:spcAft>
                <a:spcPts val="1200"/>
              </a:spcAft>
              <a:buFont typeface="Wingdings" pitchFamily="2" charset="2"/>
              <a:buChar char="Ø"/>
            </a:pPr>
            <a:r>
              <a:rPr lang="en-US" sz="2400" dirty="0" smtClean="0">
                <a:latin typeface="Garamond" pitchFamily="18" charset="0"/>
              </a:rPr>
              <a:t>Heat source -------Resistance offered by work material to flow of current.</a:t>
            </a:r>
          </a:p>
          <a:p>
            <a:pPr marL="914400" lvl="1" indent="-457200">
              <a:spcAft>
                <a:spcPts val="1200"/>
              </a:spcAft>
              <a:buFont typeface="Wingdings" pitchFamily="2" charset="2"/>
              <a:buChar char="Ø"/>
            </a:pPr>
            <a:r>
              <a:rPr lang="en-US" sz="2400" dirty="0" smtClean="0">
                <a:latin typeface="Garamond" pitchFamily="18" charset="0"/>
              </a:rPr>
              <a:t>Influencing parameters:  Current;  the pressure force and surface conditions.</a:t>
            </a:r>
          </a:p>
        </p:txBody>
      </p:sp>
      <p:sp>
        <p:nvSpPr>
          <p:cNvPr id="4" name="Rectangle 3"/>
          <p:cNvSpPr/>
          <p:nvPr/>
        </p:nvSpPr>
        <p:spPr>
          <a:xfrm>
            <a:off x="2057400" y="2286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685800"/>
            <a:ext cx="4419600" cy="4093428"/>
          </a:xfrm>
          <a:prstGeom prst="rect">
            <a:avLst/>
          </a:prstGeom>
        </p:spPr>
        <p:txBody>
          <a:bodyPr wrap="square">
            <a:spAutoFit/>
          </a:bodyPr>
          <a:lstStyle/>
          <a:p>
            <a:r>
              <a:rPr lang="en-US" sz="2400" b="1" dirty="0" smtClean="0">
                <a:latin typeface="Garamond" pitchFamily="18" charset="0"/>
              </a:rPr>
              <a:t>Advantages </a:t>
            </a:r>
          </a:p>
          <a:p>
            <a:pPr marL="914400" lvl="1" indent="-457200">
              <a:spcAft>
                <a:spcPts val="600"/>
              </a:spcAft>
              <a:buFont typeface="Wingdings" pitchFamily="2" charset="2"/>
              <a:buChar char="Ø"/>
            </a:pPr>
            <a:r>
              <a:rPr lang="en-US" sz="2400" dirty="0" smtClean="0">
                <a:latin typeface="Garamond" pitchFamily="18" charset="0"/>
              </a:rPr>
              <a:t>Easily Automated</a:t>
            </a:r>
          </a:p>
          <a:p>
            <a:pPr marL="914400" lvl="1" indent="-457200">
              <a:spcAft>
                <a:spcPts val="600"/>
              </a:spcAft>
              <a:buFont typeface="Wingdings" pitchFamily="2" charset="2"/>
              <a:buChar char="Ø"/>
            </a:pPr>
            <a:r>
              <a:rPr lang="en-US" sz="2400" dirty="0" smtClean="0">
                <a:latin typeface="Garamond" pitchFamily="18" charset="0"/>
              </a:rPr>
              <a:t>Suitable for mass production </a:t>
            </a:r>
          </a:p>
          <a:p>
            <a:pPr marL="914400" lvl="1" indent="-457200">
              <a:spcAft>
                <a:spcPts val="600"/>
              </a:spcAft>
              <a:buFont typeface="Wingdings" pitchFamily="2" charset="2"/>
              <a:buChar char="Ø"/>
            </a:pPr>
            <a:r>
              <a:rPr lang="en-US" sz="2400" dirty="0" smtClean="0">
                <a:latin typeface="Garamond" pitchFamily="18" charset="0"/>
              </a:rPr>
              <a:t>Dissimilar metals can be welded. </a:t>
            </a:r>
          </a:p>
          <a:p>
            <a:pPr marL="914400" lvl="1" indent="-457200">
              <a:spcAft>
                <a:spcPts val="600"/>
              </a:spcAft>
              <a:buFont typeface="Wingdings" pitchFamily="2" charset="2"/>
              <a:buChar char="Ø"/>
            </a:pPr>
            <a:r>
              <a:rPr lang="en-US" sz="2400" dirty="0" smtClean="0">
                <a:latin typeface="Garamond" pitchFamily="18" charset="0"/>
              </a:rPr>
              <a:t>Different thickness metals can be welded. </a:t>
            </a:r>
          </a:p>
          <a:p>
            <a:pPr marL="914400" lvl="1" indent="-457200">
              <a:spcAft>
                <a:spcPts val="600"/>
              </a:spcAft>
              <a:buFont typeface="Wingdings" pitchFamily="2" charset="2"/>
              <a:buChar char="Ø"/>
            </a:pPr>
            <a:r>
              <a:rPr lang="en-US" sz="2400" dirty="0" smtClean="0">
                <a:latin typeface="Garamond" pitchFamily="18" charset="0"/>
              </a:rPr>
              <a:t>Less distortion as heating is confined to less area.</a:t>
            </a:r>
            <a:endParaRPr lang="en-US" sz="2400" dirty="0"/>
          </a:p>
        </p:txBody>
      </p:sp>
      <p:sp>
        <p:nvSpPr>
          <p:cNvPr id="5" name="Rectangle 4"/>
          <p:cNvSpPr/>
          <p:nvPr/>
        </p:nvSpPr>
        <p:spPr>
          <a:xfrm>
            <a:off x="762000" y="5029200"/>
            <a:ext cx="7620000" cy="1569660"/>
          </a:xfrm>
          <a:prstGeom prst="rect">
            <a:avLst/>
          </a:prstGeom>
        </p:spPr>
        <p:txBody>
          <a:bodyPr wrap="square">
            <a:spAutoFit/>
          </a:bodyPr>
          <a:lstStyle/>
          <a:p>
            <a:r>
              <a:rPr lang="en-US" sz="2400" b="1" dirty="0" smtClean="0">
                <a:latin typeface="Garamond" pitchFamily="18" charset="0"/>
              </a:rPr>
              <a:t>Applications </a:t>
            </a:r>
          </a:p>
          <a:p>
            <a:pPr marL="914400" lvl="1" indent="-457200">
              <a:buFont typeface="Wingdings" pitchFamily="2" charset="2"/>
              <a:buChar char="Ø"/>
            </a:pPr>
            <a:r>
              <a:rPr lang="en-US" sz="2400" dirty="0" smtClean="0">
                <a:latin typeface="Garamond" pitchFamily="18" charset="0"/>
              </a:rPr>
              <a:t>For thin sheets </a:t>
            </a:r>
          </a:p>
          <a:p>
            <a:pPr marL="914400" lvl="1" indent="-457200">
              <a:buFont typeface="Wingdings" pitchFamily="2" charset="2"/>
              <a:buChar char="Ø"/>
            </a:pPr>
            <a:r>
              <a:rPr lang="en-US" sz="2400" dirty="0" smtClean="0">
                <a:latin typeface="Garamond" pitchFamily="18" charset="0"/>
              </a:rPr>
              <a:t>Automobile and aerospace industries </a:t>
            </a:r>
          </a:p>
          <a:p>
            <a:pPr marL="914400" lvl="1" indent="-457200">
              <a:buFont typeface="Wingdings" pitchFamily="2" charset="2"/>
              <a:buChar char="Ø"/>
            </a:pPr>
            <a:r>
              <a:rPr lang="en-US" sz="2400" dirty="0" smtClean="0">
                <a:latin typeface="Garamond" pitchFamily="18" charset="0"/>
              </a:rPr>
              <a:t>For Carbon steel, stainless steel and nickel alloys.</a:t>
            </a:r>
            <a:endParaRPr lang="en-US" sz="2400" dirty="0"/>
          </a:p>
        </p:txBody>
      </p:sp>
      <p:sp>
        <p:nvSpPr>
          <p:cNvPr id="6" name="Rectangle 5"/>
          <p:cNvSpPr/>
          <p:nvPr/>
        </p:nvSpPr>
        <p:spPr>
          <a:xfrm>
            <a:off x="4953000" y="762000"/>
            <a:ext cx="4191000" cy="3046988"/>
          </a:xfrm>
          <a:prstGeom prst="rect">
            <a:avLst/>
          </a:prstGeom>
        </p:spPr>
        <p:txBody>
          <a:bodyPr wrap="square">
            <a:spAutoFit/>
          </a:bodyPr>
          <a:lstStyle/>
          <a:p>
            <a:r>
              <a:rPr lang="en-US" sz="2400" b="1" dirty="0" smtClean="0">
                <a:solidFill>
                  <a:prstClr val="black"/>
                </a:solidFill>
                <a:latin typeface="Garamond" pitchFamily="18" charset="0"/>
              </a:rPr>
              <a:t>Disadvantages. </a:t>
            </a:r>
          </a:p>
          <a:p>
            <a:pPr marL="914400" lvl="1" indent="-457200">
              <a:buFont typeface="Wingdings" pitchFamily="2" charset="2"/>
              <a:buChar char="Ø"/>
            </a:pPr>
            <a:r>
              <a:rPr lang="en-US" sz="2400" dirty="0" smtClean="0">
                <a:solidFill>
                  <a:prstClr val="black"/>
                </a:solidFill>
                <a:latin typeface="Garamond" pitchFamily="18" charset="0"/>
              </a:rPr>
              <a:t>High cost.  Economical only for mass production. </a:t>
            </a:r>
          </a:p>
          <a:p>
            <a:pPr marL="914400" lvl="1" indent="-457200">
              <a:buFont typeface="Wingdings" pitchFamily="2" charset="2"/>
              <a:buChar char="Ø"/>
            </a:pPr>
            <a:r>
              <a:rPr lang="en-US" sz="2400" dirty="0" smtClean="0">
                <a:solidFill>
                  <a:prstClr val="black"/>
                </a:solidFill>
                <a:latin typeface="Garamond" pitchFamily="18" charset="0"/>
              </a:rPr>
              <a:t>Thicker materials difficult to weld.</a:t>
            </a:r>
          </a:p>
          <a:p>
            <a:pPr marL="914400" lvl="1" indent="-457200">
              <a:buFont typeface="Wingdings" pitchFamily="2" charset="2"/>
              <a:buChar char="Ø"/>
            </a:pPr>
            <a:r>
              <a:rPr lang="en-US" sz="2400" dirty="0" smtClean="0">
                <a:solidFill>
                  <a:prstClr val="black"/>
                </a:solidFill>
                <a:latin typeface="Garamond" pitchFamily="18" charset="0"/>
              </a:rPr>
              <a:t>Large capacity machines required.</a:t>
            </a:r>
          </a:p>
          <a:p>
            <a:pPr marL="914400" lvl="1" indent="-457200">
              <a:buFont typeface="Wingdings" pitchFamily="2" charset="2"/>
              <a:buChar char="Ø"/>
            </a:pPr>
            <a:r>
              <a:rPr lang="en-US" sz="2400" dirty="0" smtClean="0">
                <a:solidFill>
                  <a:prstClr val="black"/>
                </a:solidFill>
                <a:latin typeface="Garamond" pitchFamily="18" charset="0"/>
              </a:rPr>
              <a:t>Sophisticated controls</a:t>
            </a:r>
            <a:r>
              <a:rPr lang="en-US" dirty="0" smtClean="0">
                <a:solidFill>
                  <a:prstClr val="black"/>
                </a:solidFill>
                <a:latin typeface="Garamond" pitchFamily="18" charset="0"/>
              </a:rPr>
              <a:t>.</a:t>
            </a:r>
            <a:endParaRPr lang="en-US" dirty="0"/>
          </a:p>
        </p:txBody>
      </p:sp>
      <p:sp>
        <p:nvSpPr>
          <p:cNvPr id="7" name="Rectangle 6"/>
          <p:cNvSpPr/>
          <p:nvPr/>
        </p:nvSpPr>
        <p:spPr>
          <a:xfrm>
            <a:off x="2057400" y="2286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90600"/>
            <a:ext cx="6019800" cy="4201150"/>
          </a:xfrm>
          <a:prstGeom prst="rect">
            <a:avLst/>
          </a:prstGeom>
        </p:spPr>
        <p:txBody>
          <a:bodyPr wrap="square">
            <a:spAutoFit/>
          </a:bodyPr>
          <a:lstStyle/>
          <a:p>
            <a:r>
              <a:rPr lang="en-US" sz="2400" b="1" dirty="0" smtClean="0">
                <a:latin typeface="Garamond" pitchFamily="18" charset="0"/>
              </a:rPr>
              <a:t>Types of Resistance welding processes </a:t>
            </a:r>
          </a:p>
          <a:p>
            <a:pPr marL="914400" lvl="1" indent="-457200">
              <a:lnSpc>
                <a:spcPct val="150000"/>
              </a:lnSpc>
              <a:buFont typeface="Wingdings" pitchFamily="2" charset="2"/>
              <a:buChar char="§"/>
            </a:pPr>
            <a:r>
              <a:rPr lang="en-US" sz="2400" dirty="0" smtClean="0">
                <a:latin typeface="Garamond" pitchFamily="18" charset="0"/>
              </a:rPr>
              <a:t>Resistance Spot welding </a:t>
            </a:r>
          </a:p>
          <a:p>
            <a:pPr marL="914400" lvl="1" indent="-457200">
              <a:lnSpc>
                <a:spcPct val="150000"/>
              </a:lnSpc>
              <a:buFont typeface="Wingdings" pitchFamily="2" charset="2"/>
              <a:buChar char="§"/>
            </a:pPr>
            <a:r>
              <a:rPr lang="en-US" sz="2400" dirty="0" smtClean="0">
                <a:latin typeface="Garamond" pitchFamily="18" charset="0"/>
              </a:rPr>
              <a:t>Resistance Seam welding </a:t>
            </a:r>
          </a:p>
          <a:p>
            <a:pPr marL="914400" lvl="1" indent="-457200">
              <a:lnSpc>
                <a:spcPct val="150000"/>
              </a:lnSpc>
              <a:buFont typeface="Wingdings" pitchFamily="2" charset="2"/>
              <a:buChar char="§"/>
            </a:pPr>
            <a:r>
              <a:rPr lang="en-US" sz="2400" dirty="0" smtClean="0">
                <a:latin typeface="Garamond" pitchFamily="18" charset="0"/>
              </a:rPr>
              <a:t>Projection welding </a:t>
            </a:r>
          </a:p>
          <a:p>
            <a:pPr marL="914400" lvl="1" indent="-457200">
              <a:lnSpc>
                <a:spcPct val="150000"/>
              </a:lnSpc>
              <a:buFont typeface="Wingdings" pitchFamily="2" charset="2"/>
              <a:buChar char="§"/>
            </a:pPr>
            <a:r>
              <a:rPr lang="en-US" sz="2400" dirty="0" smtClean="0">
                <a:latin typeface="Garamond" pitchFamily="18" charset="0"/>
              </a:rPr>
              <a:t>Upset welding </a:t>
            </a:r>
          </a:p>
          <a:p>
            <a:pPr marL="914400" lvl="1" indent="-457200">
              <a:lnSpc>
                <a:spcPct val="150000"/>
              </a:lnSpc>
              <a:buFont typeface="Wingdings" pitchFamily="2" charset="2"/>
              <a:buChar char="§"/>
            </a:pPr>
            <a:r>
              <a:rPr lang="en-US" sz="2400" dirty="0" smtClean="0">
                <a:latin typeface="Garamond" pitchFamily="18" charset="0"/>
              </a:rPr>
              <a:t>Flash welding </a:t>
            </a:r>
          </a:p>
          <a:p>
            <a:pPr marL="914400" lvl="1" indent="-457200">
              <a:lnSpc>
                <a:spcPct val="150000"/>
              </a:lnSpc>
              <a:buFont typeface="Wingdings" pitchFamily="2" charset="2"/>
              <a:buChar char="§"/>
            </a:pPr>
            <a:r>
              <a:rPr lang="en-US" sz="2400" dirty="0" smtClean="0">
                <a:latin typeface="Garamond" pitchFamily="18" charset="0"/>
              </a:rPr>
              <a:t>Percussion welding</a:t>
            </a:r>
            <a:r>
              <a:rPr lang="en-US" dirty="0" smtClean="0"/>
              <a:t/>
            </a:r>
            <a:br>
              <a:rPr lang="en-US" dirty="0" smtClean="0"/>
            </a:br>
            <a:endParaRPr lang="en-US" dirty="0"/>
          </a:p>
        </p:txBody>
      </p:sp>
      <p:sp>
        <p:nvSpPr>
          <p:cNvPr id="3" name="Rectangle 2"/>
          <p:cNvSpPr/>
          <p:nvPr/>
        </p:nvSpPr>
        <p:spPr>
          <a:xfrm>
            <a:off x="2057400" y="2286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38200"/>
            <a:ext cx="8077200" cy="1200329"/>
          </a:xfrm>
          <a:prstGeom prst="rect">
            <a:avLst/>
          </a:prstGeom>
        </p:spPr>
        <p:txBody>
          <a:bodyPr wrap="square">
            <a:spAutoFit/>
          </a:bodyPr>
          <a:lstStyle/>
          <a:p>
            <a:r>
              <a:rPr lang="en-US" sz="2400" b="1" dirty="0" smtClean="0">
                <a:latin typeface="Garamond" pitchFamily="18" charset="0"/>
              </a:rPr>
              <a:t>Principle: </a:t>
            </a:r>
          </a:p>
          <a:p>
            <a:r>
              <a:rPr lang="en-US" sz="2400" dirty="0" smtClean="0">
                <a:latin typeface="Garamond" pitchFamily="18" charset="0"/>
              </a:rPr>
              <a:t>Join sheet metal joints in lap joint, forming a small nugget at the interface. </a:t>
            </a:r>
            <a:endParaRPr lang="en-US" dirty="0"/>
          </a:p>
        </p:txBody>
      </p:sp>
      <p:sp>
        <p:nvSpPr>
          <p:cNvPr id="3" name="Rectangle 2"/>
          <p:cNvSpPr/>
          <p:nvPr/>
        </p:nvSpPr>
        <p:spPr>
          <a:xfrm>
            <a:off x="2514600" y="304800"/>
            <a:ext cx="5029200" cy="523220"/>
          </a:xfrm>
          <a:prstGeom prst="rect">
            <a:avLst/>
          </a:prstGeom>
        </p:spPr>
        <p:txBody>
          <a:bodyPr wrap="square">
            <a:spAutoFit/>
          </a:bodyPr>
          <a:lstStyle/>
          <a:p>
            <a:r>
              <a:rPr lang="en-US" sz="2800" b="1" dirty="0" smtClean="0">
                <a:solidFill>
                  <a:prstClr val="black"/>
                </a:solidFill>
                <a:latin typeface="Garamond" pitchFamily="18" charset="0"/>
              </a:rPr>
              <a:t>Resistance Spot Welding (RSW)</a:t>
            </a:r>
            <a:endParaRPr lang="en-US" sz="2800" b="1" dirty="0"/>
          </a:p>
        </p:txBody>
      </p:sp>
      <p:pic>
        <p:nvPicPr>
          <p:cNvPr id="5" name="Picture 2" descr="Image result for resistance welding figures"/>
          <p:cNvPicPr>
            <a:picLocks noChangeAspect="1" noChangeArrowheads="1"/>
          </p:cNvPicPr>
          <p:nvPr/>
        </p:nvPicPr>
        <p:blipFill>
          <a:blip r:embed="rId2"/>
          <a:srcRect l="81773" t="57143"/>
          <a:stretch>
            <a:fillRect/>
          </a:stretch>
        </p:blipFill>
        <p:spPr bwMode="auto">
          <a:xfrm>
            <a:off x="8001000" y="5029200"/>
            <a:ext cx="1066800" cy="1335477"/>
          </a:xfrm>
          <a:prstGeom prst="rect">
            <a:avLst/>
          </a:prstGeom>
          <a:noFill/>
        </p:spPr>
      </p:pic>
      <p:pic>
        <p:nvPicPr>
          <p:cNvPr id="23554" name="Picture 2" descr="Image result for resistance projection welding diagram"/>
          <p:cNvPicPr>
            <a:picLocks noChangeAspect="1" noChangeArrowheads="1"/>
          </p:cNvPicPr>
          <p:nvPr/>
        </p:nvPicPr>
        <p:blipFill>
          <a:blip r:embed="rId3"/>
          <a:srcRect/>
          <a:stretch>
            <a:fillRect/>
          </a:stretch>
        </p:blipFill>
        <p:spPr bwMode="auto">
          <a:xfrm>
            <a:off x="228600" y="2057400"/>
            <a:ext cx="7391400" cy="376937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914400"/>
            <a:ext cx="8305800" cy="5355312"/>
          </a:xfrm>
          <a:prstGeom prst="rect">
            <a:avLst/>
          </a:prstGeom>
        </p:spPr>
        <p:txBody>
          <a:bodyPr wrap="square">
            <a:spAutoFit/>
          </a:bodyPr>
          <a:lstStyle/>
          <a:p>
            <a:r>
              <a:rPr lang="en-US" sz="2400" b="1" dirty="0" smtClean="0">
                <a:latin typeface="Garamond" pitchFamily="18" charset="0"/>
              </a:rPr>
              <a:t>Process</a:t>
            </a:r>
            <a:r>
              <a:rPr lang="en-US" sz="2400" dirty="0" smtClean="0">
                <a:latin typeface="Garamond" pitchFamily="18" charset="0"/>
              </a:rPr>
              <a:t>: </a:t>
            </a:r>
          </a:p>
          <a:p>
            <a:pPr marL="914400" lvl="1" indent="-457200" algn="just">
              <a:spcAft>
                <a:spcPts val="600"/>
              </a:spcAft>
              <a:buFont typeface="Wingdings" pitchFamily="2" charset="2"/>
              <a:buChar char="Ø"/>
            </a:pPr>
            <a:r>
              <a:rPr lang="en-US" sz="2400" dirty="0" smtClean="0">
                <a:latin typeface="Garamond" pitchFamily="18" charset="0"/>
              </a:rPr>
              <a:t>One electrode fixed and other movable to transmit force. </a:t>
            </a:r>
          </a:p>
          <a:p>
            <a:pPr marL="914400" lvl="1" indent="-457200" algn="just">
              <a:spcAft>
                <a:spcPts val="600"/>
              </a:spcAft>
              <a:buFont typeface="Wingdings" pitchFamily="2" charset="2"/>
              <a:buChar char="Ø"/>
            </a:pPr>
            <a:r>
              <a:rPr lang="en-US" sz="2400" dirty="0" smtClean="0">
                <a:latin typeface="Garamond" pitchFamily="18" charset="0"/>
              </a:rPr>
              <a:t>Mechanical, hydraulic or pneumatic source is used for force transmission. </a:t>
            </a:r>
          </a:p>
          <a:p>
            <a:pPr marL="914400" lvl="1" indent="-457200" algn="just">
              <a:spcAft>
                <a:spcPts val="600"/>
              </a:spcAft>
              <a:buFont typeface="Wingdings" pitchFamily="2" charset="2"/>
              <a:buChar char="Ø"/>
            </a:pPr>
            <a:r>
              <a:rPr lang="en-US" sz="2400" dirty="0" smtClean="0">
                <a:latin typeface="Garamond" pitchFamily="18" charset="0"/>
              </a:rPr>
              <a:t>A Low voltage &amp; high current is passed for a short time. </a:t>
            </a:r>
          </a:p>
          <a:p>
            <a:pPr marL="914400" lvl="1" indent="-457200" algn="just">
              <a:spcAft>
                <a:spcPts val="600"/>
              </a:spcAft>
              <a:buFont typeface="Wingdings" pitchFamily="2" charset="2"/>
              <a:buChar char="Ø"/>
            </a:pPr>
            <a:r>
              <a:rPr lang="en-US" sz="2400" dirty="0" smtClean="0">
                <a:latin typeface="Garamond" pitchFamily="18" charset="0"/>
              </a:rPr>
              <a:t>At interface heat is generated by the resistance offered to the current flow.  </a:t>
            </a:r>
          </a:p>
          <a:p>
            <a:pPr marL="914400" lvl="1" indent="-457200" algn="just">
              <a:spcAft>
                <a:spcPts val="600"/>
              </a:spcAft>
              <a:buFont typeface="Wingdings" pitchFamily="2" charset="2"/>
              <a:buChar char="Ø"/>
            </a:pPr>
            <a:r>
              <a:rPr lang="en-US" sz="2400" dirty="0" smtClean="0">
                <a:latin typeface="Garamond" pitchFamily="18" charset="0"/>
              </a:rPr>
              <a:t>After attaining the welding temperature, the pressure between electrodes squeezes the plates together to complete the weld. </a:t>
            </a:r>
          </a:p>
          <a:p>
            <a:pPr marL="914400" lvl="1" indent="-457200" algn="just">
              <a:spcAft>
                <a:spcPts val="600"/>
              </a:spcAft>
              <a:buFont typeface="Wingdings" pitchFamily="2" charset="2"/>
              <a:buChar char="Ø"/>
            </a:pPr>
            <a:r>
              <a:rPr lang="en-US" sz="2400" dirty="0" smtClean="0">
                <a:latin typeface="Garamond" pitchFamily="18" charset="0"/>
              </a:rPr>
              <a:t>The current is switched off while pressure is still on, which enables the metal to regain strength by cooling. </a:t>
            </a:r>
          </a:p>
          <a:p>
            <a:pPr marL="914400" lvl="1" indent="-457200" algn="just">
              <a:spcAft>
                <a:spcPts val="600"/>
              </a:spcAft>
              <a:buFont typeface="Wingdings" pitchFamily="2" charset="2"/>
              <a:buChar char="Ø"/>
            </a:pPr>
            <a:r>
              <a:rPr lang="en-US" sz="2400" dirty="0" smtClean="0">
                <a:latin typeface="Garamond" pitchFamily="18" charset="0"/>
              </a:rPr>
              <a:t>The depth of penetration approx. 0.3 to 0.8 t.</a:t>
            </a:r>
            <a:endParaRPr lang="en-US" sz="2400" dirty="0"/>
          </a:p>
        </p:txBody>
      </p:sp>
      <p:sp>
        <p:nvSpPr>
          <p:cNvPr id="4" name="Rectangle 3"/>
          <p:cNvSpPr/>
          <p:nvPr/>
        </p:nvSpPr>
        <p:spPr>
          <a:xfrm>
            <a:off x="1676400" y="304800"/>
            <a:ext cx="6400800" cy="523220"/>
          </a:xfrm>
          <a:prstGeom prst="rect">
            <a:avLst/>
          </a:prstGeom>
        </p:spPr>
        <p:txBody>
          <a:bodyPr wrap="square">
            <a:spAutoFit/>
          </a:bodyPr>
          <a:lstStyle/>
          <a:p>
            <a:r>
              <a:rPr lang="en-US" sz="2800" b="1" dirty="0" smtClean="0">
                <a:solidFill>
                  <a:prstClr val="black"/>
                </a:solidFill>
                <a:latin typeface="Garamond" pitchFamily="18" charset="0"/>
              </a:rPr>
              <a:t>Resistance Spot Welding (RSW) …..</a:t>
            </a:r>
            <a:endParaRPr lang="en-US" sz="28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mage result for heat balance in resistance welding figures"/>
          <p:cNvPicPr>
            <a:picLocks noChangeAspect="1" noChangeArrowheads="1"/>
          </p:cNvPicPr>
          <p:nvPr/>
        </p:nvPicPr>
        <p:blipFill>
          <a:blip r:embed="rId2"/>
          <a:srcRect/>
          <a:stretch>
            <a:fillRect/>
          </a:stretch>
        </p:blipFill>
        <p:spPr bwMode="auto">
          <a:xfrm>
            <a:off x="1676400" y="1219200"/>
            <a:ext cx="5867400" cy="4303835"/>
          </a:xfrm>
          <a:prstGeom prst="rect">
            <a:avLst/>
          </a:prstGeom>
          <a:noFill/>
        </p:spPr>
      </p:pic>
      <p:sp>
        <p:nvSpPr>
          <p:cNvPr id="5" name="Rectangle 4"/>
          <p:cNvSpPr/>
          <p:nvPr/>
        </p:nvSpPr>
        <p:spPr>
          <a:xfrm>
            <a:off x="1676400" y="304800"/>
            <a:ext cx="6400800" cy="523220"/>
          </a:xfrm>
          <a:prstGeom prst="rect">
            <a:avLst/>
          </a:prstGeom>
        </p:spPr>
        <p:txBody>
          <a:bodyPr wrap="square">
            <a:spAutoFit/>
          </a:bodyPr>
          <a:lstStyle/>
          <a:p>
            <a:r>
              <a:rPr lang="en-US" sz="2800" b="1" dirty="0" smtClean="0">
                <a:solidFill>
                  <a:prstClr val="black"/>
                </a:solidFill>
                <a:latin typeface="Garamond" pitchFamily="18" charset="0"/>
              </a:rPr>
              <a:t>Resistance Spot Welding (RSW) …..</a:t>
            </a:r>
            <a:endParaRPr lang="en-US" sz="2800" b="1" dirty="0"/>
          </a:p>
        </p:txBody>
      </p:sp>
      <p:sp>
        <p:nvSpPr>
          <p:cNvPr id="6" name="Rectangle 5"/>
          <p:cNvSpPr/>
          <p:nvPr/>
        </p:nvSpPr>
        <p:spPr>
          <a:xfrm>
            <a:off x="3124200" y="5638800"/>
            <a:ext cx="4724400" cy="461665"/>
          </a:xfrm>
          <a:prstGeom prst="rect">
            <a:avLst/>
          </a:prstGeom>
        </p:spPr>
        <p:txBody>
          <a:bodyPr wrap="square">
            <a:spAutoFit/>
          </a:bodyPr>
          <a:lstStyle/>
          <a:p>
            <a:r>
              <a:rPr lang="en-US" sz="2400" b="1" dirty="0" smtClean="0">
                <a:solidFill>
                  <a:prstClr val="black"/>
                </a:solidFill>
                <a:latin typeface="Garamond" pitchFamily="18" charset="0"/>
              </a:rPr>
              <a:t>Equipment for Spot welding</a:t>
            </a:r>
            <a:endParaRPr lang="en-US" sz="24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447800"/>
            <a:ext cx="8153400" cy="2677656"/>
          </a:xfrm>
          <a:prstGeom prst="rect">
            <a:avLst/>
          </a:prstGeom>
        </p:spPr>
        <p:txBody>
          <a:bodyPr wrap="square">
            <a:spAutoFit/>
          </a:bodyPr>
          <a:lstStyle/>
          <a:p>
            <a:pPr>
              <a:spcAft>
                <a:spcPts val="600"/>
              </a:spcAft>
            </a:pPr>
            <a:r>
              <a:rPr lang="en-US" sz="2800" b="1" dirty="0" smtClean="0">
                <a:latin typeface="Garamond" pitchFamily="18" charset="0"/>
              </a:rPr>
              <a:t>Process : Sequence of events </a:t>
            </a:r>
          </a:p>
          <a:p>
            <a:pPr marL="914400" lvl="1" indent="-457200">
              <a:spcAft>
                <a:spcPts val="600"/>
              </a:spcAft>
              <a:buFont typeface="Wingdings" pitchFamily="2" charset="2"/>
              <a:buChar char="v"/>
            </a:pPr>
            <a:r>
              <a:rPr lang="en-US" sz="2400" dirty="0" smtClean="0">
                <a:latin typeface="Garamond" pitchFamily="18" charset="0"/>
              </a:rPr>
              <a:t>Squeeze Time -----Align and clamp the work piece. </a:t>
            </a:r>
          </a:p>
          <a:p>
            <a:pPr marL="914400" lvl="1" indent="-457200">
              <a:spcAft>
                <a:spcPts val="600"/>
              </a:spcAft>
              <a:buFont typeface="Wingdings" pitchFamily="2" charset="2"/>
              <a:buChar char="v"/>
            </a:pPr>
            <a:r>
              <a:rPr lang="en-US" sz="2400" dirty="0" smtClean="0">
                <a:latin typeface="Garamond" pitchFamily="18" charset="0"/>
              </a:rPr>
              <a:t>Weld Time -------- Current flow.</a:t>
            </a:r>
          </a:p>
          <a:p>
            <a:pPr marL="914400" lvl="1" indent="-457200">
              <a:spcAft>
                <a:spcPts val="600"/>
              </a:spcAft>
              <a:buFont typeface="Wingdings" pitchFamily="2" charset="2"/>
              <a:buChar char="v"/>
            </a:pPr>
            <a:r>
              <a:rPr lang="en-US" sz="2400" dirty="0" smtClean="0">
                <a:latin typeface="Garamond" pitchFamily="18" charset="0"/>
              </a:rPr>
              <a:t>Hold Time --------- Pressure is maintained without current.</a:t>
            </a:r>
          </a:p>
          <a:p>
            <a:pPr marL="914400" lvl="1" indent="-457200">
              <a:spcAft>
                <a:spcPts val="600"/>
              </a:spcAft>
              <a:buFont typeface="Wingdings" pitchFamily="2" charset="2"/>
              <a:buChar char="v"/>
            </a:pPr>
            <a:r>
              <a:rPr lang="en-US" sz="2400" dirty="0" smtClean="0">
                <a:latin typeface="Garamond" pitchFamily="18" charset="0"/>
              </a:rPr>
              <a:t>Off Time ----------Pressure is taken off. Plates will be 				moved for next spot.</a:t>
            </a:r>
            <a:endParaRPr lang="en-US" dirty="0"/>
          </a:p>
        </p:txBody>
      </p:sp>
      <p:sp>
        <p:nvSpPr>
          <p:cNvPr id="3" name="Rectangle 2"/>
          <p:cNvSpPr/>
          <p:nvPr/>
        </p:nvSpPr>
        <p:spPr>
          <a:xfrm>
            <a:off x="1371600" y="533400"/>
            <a:ext cx="6400800" cy="523220"/>
          </a:xfrm>
          <a:prstGeom prst="rect">
            <a:avLst/>
          </a:prstGeom>
        </p:spPr>
        <p:txBody>
          <a:bodyPr wrap="square">
            <a:spAutoFit/>
          </a:bodyPr>
          <a:lstStyle/>
          <a:p>
            <a:r>
              <a:rPr lang="en-US" sz="2800" b="1" dirty="0" smtClean="0">
                <a:solidFill>
                  <a:prstClr val="black"/>
                </a:solidFill>
                <a:latin typeface="Garamond" pitchFamily="18" charset="0"/>
              </a:rPr>
              <a:t>Resistance Spot Welding (RSW) …..</a:t>
            </a:r>
            <a:endParaRPr lang="en-US" sz="28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57200"/>
            <a:ext cx="8686800" cy="6370975"/>
          </a:xfrm>
          <a:prstGeom prst="rect">
            <a:avLst/>
          </a:prstGeom>
        </p:spPr>
        <p:txBody>
          <a:bodyPr wrap="square">
            <a:spAutoFit/>
          </a:bodyPr>
          <a:lstStyle/>
          <a:p>
            <a:r>
              <a:rPr lang="en-US" sz="2400" b="1" dirty="0" smtClean="0">
                <a:latin typeface="Garamond" pitchFamily="18" charset="0"/>
              </a:rPr>
              <a:t>Advantages </a:t>
            </a:r>
          </a:p>
          <a:p>
            <a:pPr marL="914400" lvl="1" indent="-457200">
              <a:buFont typeface="Wingdings" pitchFamily="2" charset="2"/>
              <a:buChar char="§"/>
            </a:pPr>
            <a:r>
              <a:rPr lang="en-US" sz="2400" dirty="0" smtClean="0">
                <a:latin typeface="Garamond" pitchFamily="18" charset="0"/>
              </a:rPr>
              <a:t>All metals can be welded. </a:t>
            </a:r>
          </a:p>
          <a:p>
            <a:pPr marL="914400" lvl="1" indent="-457200">
              <a:buFont typeface="Wingdings" pitchFamily="2" charset="2"/>
              <a:buChar char="§"/>
            </a:pPr>
            <a:r>
              <a:rPr lang="en-US" sz="2400" dirty="0" smtClean="0">
                <a:latin typeface="Garamond" pitchFamily="18" charset="0"/>
              </a:rPr>
              <a:t>No special care.  Need only cleaning of weld surfaces. </a:t>
            </a:r>
          </a:p>
          <a:p>
            <a:pPr marL="914400" lvl="1" indent="-457200">
              <a:buFont typeface="Wingdings" pitchFamily="2" charset="2"/>
              <a:buChar char="§"/>
            </a:pPr>
            <a:r>
              <a:rPr lang="en-US" sz="2400" dirty="0" smtClean="0">
                <a:latin typeface="Garamond" pitchFamily="18" charset="0"/>
              </a:rPr>
              <a:t>No filler metal and no edge preparation. </a:t>
            </a:r>
          </a:p>
          <a:p>
            <a:pPr marL="914400" lvl="1" indent="-457200">
              <a:buFont typeface="Wingdings" pitchFamily="2" charset="2"/>
              <a:buChar char="§"/>
            </a:pPr>
            <a:r>
              <a:rPr lang="en-US" sz="2400" dirty="0" smtClean="0">
                <a:latin typeface="Garamond" pitchFamily="18" charset="0"/>
              </a:rPr>
              <a:t>High rate of production. (High speeds).</a:t>
            </a:r>
            <a:br>
              <a:rPr lang="en-US" sz="2400" dirty="0" smtClean="0">
                <a:latin typeface="Garamond" pitchFamily="18" charset="0"/>
              </a:rPr>
            </a:br>
            <a:endParaRPr lang="en-US" sz="2400" dirty="0" smtClean="0">
              <a:latin typeface="Garamond" pitchFamily="18" charset="0"/>
            </a:endParaRPr>
          </a:p>
          <a:p>
            <a:r>
              <a:rPr lang="en-US" sz="2400" b="1" dirty="0" smtClean="0">
                <a:latin typeface="Garamond" pitchFamily="18" charset="0"/>
              </a:rPr>
              <a:t>Disadvantages </a:t>
            </a:r>
          </a:p>
          <a:p>
            <a:pPr marL="914400" lvl="1" indent="-457200">
              <a:buFont typeface="Wingdings" pitchFamily="2" charset="2"/>
              <a:buChar char="§"/>
            </a:pPr>
            <a:r>
              <a:rPr lang="en-US" sz="2400" dirty="0" smtClean="0">
                <a:latin typeface="Garamond" pitchFamily="18" charset="0"/>
              </a:rPr>
              <a:t>Only lap joints are possible. </a:t>
            </a:r>
          </a:p>
          <a:p>
            <a:pPr marL="914400" lvl="1" indent="-457200">
              <a:buFont typeface="Wingdings" pitchFamily="2" charset="2"/>
              <a:buChar char="§"/>
            </a:pPr>
            <a:r>
              <a:rPr lang="en-US" sz="2400" dirty="0" smtClean="0">
                <a:latin typeface="Garamond" pitchFamily="18" charset="0"/>
              </a:rPr>
              <a:t>Not suitable for thicker metals (up to 6 mm max.) </a:t>
            </a:r>
          </a:p>
          <a:p>
            <a:pPr marL="914400" lvl="1" indent="-457200">
              <a:buFont typeface="Wingdings" pitchFamily="2" charset="2"/>
              <a:buChar char="§"/>
            </a:pPr>
            <a:r>
              <a:rPr lang="en-US" sz="2400" dirty="0" smtClean="0">
                <a:latin typeface="Garamond" pitchFamily="18" charset="0"/>
              </a:rPr>
              <a:t>No leak proof. </a:t>
            </a:r>
          </a:p>
          <a:p>
            <a:pPr marL="914400" lvl="1" indent="-457200">
              <a:buFont typeface="Wingdings" pitchFamily="2" charset="2"/>
              <a:buChar char="§"/>
            </a:pPr>
            <a:r>
              <a:rPr lang="en-US" sz="2400" dirty="0" smtClean="0">
                <a:latin typeface="Garamond" pitchFamily="18" charset="0"/>
              </a:rPr>
              <a:t>Indentation on sheets. </a:t>
            </a:r>
          </a:p>
          <a:p>
            <a:endParaRPr lang="en-US" sz="2400" b="1" dirty="0" smtClean="0">
              <a:latin typeface="Garamond" pitchFamily="18" charset="0"/>
            </a:endParaRPr>
          </a:p>
          <a:p>
            <a:r>
              <a:rPr lang="en-US" sz="2400" b="1" dirty="0" smtClean="0">
                <a:latin typeface="Garamond" pitchFamily="18" charset="0"/>
              </a:rPr>
              <a:t>Applications </a:t>
            </a:r>
          </a:p>
          <a:p>
            <a:pPr marL="914400" lvl="1" indent="-457200">
              <a:buFont typeface="Wingdings" pitchFamily="2" charset="2"/>
              <a:buChar char="§"/>
            </a:pPr>
            <a:r>
              <a:rPr lang="en-US" sz="2400" dirty="0" smtClean="0">
                <a:latin typeface="Garamond" pitchFamily="18" charset="0"/>
              </a:rPr>
              <a:t>For MS, SS, Al, Cu &amp; Ni alloys. </a:t>
            </a:r>
          </a:p>
          <a:p>
            <a:pPr marL="914400" lvl="1" indent="-457200">
              <a:buFont typeface="Wingdings" pitchFamily="2" charset="2"/>
              <a:buChar char="§"/>
            </a:pPr>
            <a:r>
              <a:rPr lang="en-US" sz="2400" dirty="0" smtClean="0">
                <a:latin typeface="Garamond" pitchFamily="18" charset="0"/>
              </a:rPr>
              <a:t>For dissimilar metals. </a:t>
            </a:r>
          </a:p>
          <a:p>
            <a:pPr marL="914400" lvl="1" indent="-457200">
              <a:buFont typeface="Wingdings" pitchFamily="2" charset="2"/>
              <a:buChar char="§"/>
            </a:pPr>
            <a:r>
              <a:rPr lang="en-US" sz="2400" dirty="0" smtClean="0">
                <a:latin typeface="Garamond" pitchFamily="18" charset="0"/>
              </a:rPr>
              <a:t>Automobile bodies, refrigerator shelves, making boxes &amp; containers.</a:t>
            </a:r>
            <a:endParaRPr lang="en-US" dirty="0"/>
          </a:p>
        </p:txBody>
      </p:sp>
      <p:sp>
        <p:nvSpPr>
          <p:cNvPr id="3" name="Rectangle 2"/>
          <p:cNvSpPr/>
          <p:nvPr/>
        </p:nvSpPr>
        <p:spPr>
          <a:xfrm>
            <a:off x="1676400" y="76200"/>
            <a:ext cx="6400800" cy="523220"/>
          </a:xfrm>
          <a:prstGeom prst="rect">
            <a:avLst/>
          </a:prstGeom>
        </p:spPr>
        <p:txBody>
          <a:bodyPr wrap="square">
            <a:spAutoFit/>
          </a:bodyPr>
          <a:lstStyle/>
          <a:p>
            <a:r>
              <a:rPr lang="en-US" sz="2800" b="1" dirty="0" smtClean="0">
                <a:solidFill>
                  <a:prstClr val="black"/>
                </a:solidFill>
                <a:latin typeface="Garamond" pitchFamily="18" charset="0"/>
              </a:rPr>
              <a:t>Resistance Spot Welding (RSW) …..</a:t>
            </a:r>
            <a:endParaRPr lang="en-US" sz="2800" b="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90600"/>
            <a:ext cx="8229600" cy="4770537"/>
          </a:xfrm>
          <a:prstGeom prst="rect">
            <a:avLst/>
          </a:prstGeom>
        </p:spPr>
        <p:txBody>
          <a:bodyPr wrap="square">
            <a:spAutoFit/>
          </a:bodyPr>
          <a:lstStyle/>
          <a:p>
            <a:pPr marL="914400" lvl="1" indent="-457200" algn="just">
              <a:spcAft>
                <a:spcPts val="1200"/>
              </a:spcAft>
              <a:buFont typeface="Wingdings" pitchFamily="2" charset="2"/>
              <a:buChar char="§"/>
            </a:pPr>
            <a:r>
              <a:rPr lang="en-US" sz="2400" dirty="0" smtClean="0">
                <a:latin typeface="Garamond" pitchFamily="18" charset="0"/>
              </a:rPr>
              <a:t>Continuous spot welding process. </a:t>
            </a:r>
          </a:p>
          <a:p>
            <a:pPr marL="914400" lvl="1" indent="-457200" algn="just">
              <a:spcAft>
                <a:spcPts val="1200"/>
              </a:spcAft>
              <a:buFont typeface="Wingdings" pitchFamily="2" charset="2"/>
              <a:buChar char="§"/>
            </a:pPr>
            <a:r>
              <a:rPr lang="en-US" sz="2400" dirty="0" smtClean="0">
                <a:latin typeface="Garamond" pitchFamily="18" charset="0"/>
              </a:rPr>
              <a:t>Disc electrodes are used instead of cylindrical electrodes.</a:t>
            </a:r>
            <a:br>
              <a:rPr lang="en-US" sz="2400" dirty="0" smtClean="0">
                <a:latin typeface="Garamond" pitchFamily="18" charset="0"/>
              </a:rPr>
            </a:br>
            <a:r>
              <a:rPr lang="en-US" sz="2400" dirty="0" smtClean="0">
                <a:latin typeface="Garamond" pitchFamily="18" charset="0"/>
              </a:rPr>
              <a:t>Sheets are allowed to pass between two copper discs (Wheel-shaped) electrodes.</a:t>
            </a:r>
          </a:p>
          <a:p>
            <a:pPr marL="914400" lvl="1" indent="-457200" algn="just">
              <a:spcAft>
                <a:spcPts val="1200"/>
              </a:spcAft>
              <a:buFont typeface="Wingdings" pitchFamily="2" charset="2"/>
              <a:buChar char="§"/>
            </a:pPr>
            <a:r>
              <a:rPr lang="en-US" sz="2400" dirty="0" smtClean="0">
                <a:latin typeface="Garamond" pitchFamily="18" charset="0"/>
              </a:rPr>
              <a:t>Discs are rotated by an electric motor and the work is moved between them.</a:t>
            </a:r>
          </a:p>
          <a:p>
            <a:pPr marL="914400" lvl="1" indent="-457200" algn="just">
              <a:spcAft>
                <a:spcPts val="1200"/>
              </a:spcAft>
              <a:buFont typeface="Wingdings" pitchFamily="2" charset="2"/>
              <a:buChar char="§"/>
            </a:pPr>
            <a:r>
              <a:rPr lang="en-US" sz="2400" dirty="0" smtClean="0">
                <a:latin typeface="Garamond" pitchFamily="18" charset="0"/>
              </a:rPr>
              <a:t>The current is applied in a series of pulses at proper intervals.</a:t>
            </a:r>
          </a:p>
          <a:p>
            <a:pPr marL="914400" lvl="1" indent="-457200" algn="just">
              <a:spcAft>
                <a:spcPts val="1200"/>
              </a:spcAft>
              <a:buFont typeface="Wingdings" pitchFamily="2" charset="2"/>
              <a:buChar char="§"/>
            </a:pPr>
            <a:r>
              <a:rPr lang="en-US" sz="2400" dirty="0" smtClean="0">
                <a:latin typeface="Garamond" pitchFamily="18" charset="0"/>
              </a:rPr>
              <a:t>The timing is adjusted so that the pulses are either overlap with each other or does not overlap making intermittent nuggets.</a:t>
            </a:r>
            <a:endParaRPr lang="en-US" sz="2400" dirty="0"/>
          </a:p>
        </p:txBody>
      </p:sp>
      <p:sp>
        <p:nvSpPr>
          <p:cNvPr id="3" name="Rectangle 2"/>
          <p:cNvSpPr/>
          <p:nvPr/>
        </p:nvSpPr>
        <p:spPr>
          <a:xfrm>
            <a:off x="1752600" y="304800"/>
            <a:ext cx="5638800" cy="523220"/>
          </a:xfrm>
          <a:prstGeom prst="rect">
            <a:avLst/>
          </a:prstGeom>
        </p:spPr>
        <p:txBody>
          <a:bodyPr wrap="square">
            <a:spAutoFit/>
          </a:bodyPr>
          <a:lstStyle/>
          <a:p>
            <a:r>
              <a:rPr lang="en-US" sz="2800" b="1" dirty="0" smtClean="0">
                <a:solidFill>
                  <a:prstClr val="black"/>
                </a:solidFill>
                <a:latin typeface="Garamond" pitchFamily="18" charset="0"/>
              </a:rPr>
              <a:t>Resistance Seam Welding (RSEW)</a:t>
            </a: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Related image"/>
          <p:cNvPicPr/>
          <p:nvPr/>
        </p:nvPicPr>
        <p:blipFill>
          <a:blip r:embed="rId2"/>
          <a:srcRect l="75676" b="24074"/>
          <a:stretch>
            <a:fillRect/>
          </a:stretch>
        </p:blipFill>
        <p:spPr bwMode="auto">
          <a:xfrm>
            <a:off x="6858000" y="2057400"/>
            <a:ext cx="2057400" cy="3124199"/>
          </a:xfrm>
          <a:prstGeom prst="rect">
            <a:avLst/>
          </a:prstGeom>
          <a:noFill/>
          <a:ln w="9525">
            <a:noFill/>
            <a:miter lim="800000"/>
            <a:headEnd/>
            <a:tailEnd/>
          </a:ln>
        </p:spPr>
      </p:pic>
      <p:pic>
        <p:nvPicPr>
          <p:cNvPr id="17410" name="Picture 2" descr="Image result for resistance projection welding diagram"/>
          <p:cNvPicPr>
            <a:picLocks noChangeAspect="1" noChangeArrowheads="1"/>
          </p:cNvPicPr>
          <p:nvPr/>
        </p:nvPicPr>
        <p:blipFill>
          <a:blip r:embed="rId3"/>
          <a:srcRect/>
          <a:stretch>
            <a:fillRect/>
          </a:stretch>
        </p:blipFill>
        <p:spPr bwMode="auto">
          <a:xfrm>
            <a:off x="685800" y="1306576"/>
            <a:ext cx="6019800" cy="4294125"/>
          </a:xfrm>
          <a:prstGeom prst="rect">
            <a:avLst/>
          </a:prstGeom>
          <a:noFill/>
        </p:spPr>
      </p:pic>
      <p:sp>
        <p:nvSpPr>
          <p:cNvPr id="4" name="Rectangle 3"/>
          <p:cNvSpPr/>
          <p:nvPr/>
        </p:nvSpPr>
        <p:spPr>
          <a:xfrm>
            <a:off x="1752600" y="304800"/>
            <a:ext cx="5943600" cy="523220"/>
          </a:xfrm>
          <a:prstGeom prst="rect">
            <a:avLst/>
          </a:prstGeom>
        </p:spPr>
        <p:txBody>
          <a:bodyPr wrap="square">
            <a:spAutoFit/>
          </a:bodyPr>
          <a:lstStyle/>
          <a:p>
            <a:r>
              <a:rPr lang="en-US" sz="2800" b="1" dirty="0" smtClean="0">
                <a:solidFill>
                  <a:prstClr val="black"/>
                </a:solidFill>
                <a:latin typeface="Garamond" pitchFamily="18" charset="0"/>
              </a:rPr>
              <a:t>Resistance Seam Welding (RSEW) ….</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09600"/>
            <a:ext cx="7772400" cy="5632311"/>
          </a:xfrm>
          <a:prstGeom prst="rect">
            <a:avLst/>
          </a:prstGeom>
        </p:spPr>
        <p:txBody>
          <a:bodyPr wrap="square">
            <a:spAutoFit/>
          </a:bodyPr>
          <a:lstStyle/>
          <a:p>
            <a:pPr algn="just"/>
            <a:r>
              <a:rPr lang="en-US" sz="2400" b="1" dirty="0" smtClean="0">
                <a:latin typeface="Garamond" pitchFamily="18" charset="0"/>
              </a:rPr>
              <a:t>Advantages</a:t>
            </a:r>
          </a:p>
          <a:p>
            <a:pPr marL="914400" lvl="1" indent="-457200" algn="just">
              <a:buFont typeface="Wingdings" pitchFamily="2" charset="2"/>
              <a:buChar char="§"/>
            </a:pPr>
            <a:r>
              <a:rPr lang="en-US" sz="2400" dirty="0" smtClean="0">
                <a:latin typeface="Garamond" pitchFamily="18" charset="0"/>
              </a:rPr>
              <a:t>Leak proof joints.</a:t>
            </a:r>
          </a:p>
          <a:p>
            <a:pPr marL="914400" lvl="1" indent="-457200" algn="just">
              <a:buFont typeface="Wingdings" pitchFamily="2" charset="2"/>
              <a:buChar char="§"/>
            </a:pPr>
            <a:r>
              <a:rPr lang="en-US" sz="2400" dirty="0" smtClean="0">
                <a:latin typeface="Garamond" pitchFamily="18" charset="0"/>
              </a:rPr>
              <a:t>Independent control of </a:t>
            </a:r>
            <a:r>
              <a:rPr lang="en-US" sz="2400" dirty="0" smtClean="0">
                <a:latin typeface="Garamond" pitchFamily="18" charset="0"/>
              </a:rPr>
              <a:t>weld time </a:t>
            </a:r>
            <a:r>
              <a:rPr lang="en-US" sz="2400" dirty="0" smtClean="0">
                <a:latin typeface="Garamond" pitchFamily="18" charset="0"/>
              </a:rPr>
              <a:t>and speed of electrode wheels.</a:t>
            </a:r>
          </a:p>
          <a:p>
            <a:pPr algn="just"/>
            <a:endParaRPr lang="en-US" sz="2400" dirty="0" smtClean="0">
              <a:latin typeface="Garamond" pitchFamily="18" charset="0"/>
            </a:endParaRPr>
          </a:p>
          <a:p>
            <a:pPr algn="just"/>
            <a:r>
              <a:rPr lang="en-US" sz="2400" b="1" dirty="0" smtClean="0">
                <a:latin typeface="Garamond" pitchFamily="18" charset="0"/>
              </a:rPr>
              <a:t>Disadvantages</a:t>
            </a:r>
          </a:p>
          <a:p>
            <a:pPr marL="914400" lvl="1" indent="-457200" algn="just">
              <a:buFont typeface="Wingdings" pitchFamily="2" charset="2"/>
              <a:buChar char="§"/>
            </a:pPr>
            <a:r>
              <a:rPr lang="en-US" sz="2400" dirty="0" smtClean="0">
                <a:latin typeface="Garamond" pitchFamily="18" charset="0"/>
              </a:rPr>
              <a:t>Only for thin metals (</a:t>
            </a:r>
            <a:r>
              <a:rPr lang="en-US" sz="2400" dirty="0" smtClean="0">
                <a:latin typeface="Garamond" pitchFamily="18" charset="0"/>
              </a:rPr>
              <a:t>up to </a:t>
            </a:r>
            <a:r>
              <a:rPr lang="en-US" sz="2400" dirty="0" smtClean="0">
                <a:latin typeface="Garamond" pitchFamily="18" charset="0"/>
              </a:rPr>
              <a:t>5 mm)</a:t>
            </a:r>
          </a:p>
          <a:p>
            <a:pPr marL="914400" lvl="1" indent="-457200" algn="just">
              <a:buFont typeface="Wingdings" pitchFamily="2" charset="2"/>
              <a:buChar char="§"/>
            </a:pPr>
            <a:r>
              <a:rPr lang="en-US" sz="2400" dirty="0" smtClean="0">
                <a:latin typeface="Garamond" pitchFamily="18" charset="0"/>
              </a:rPr>
              <a:t>Higher currents and electrode pressure as compared to spot welding </a:t>
            </a:r>
          </a:p>
          <a:p>
            <a:pPr marL="914400" lvl="1" indent="-457200" algn="just">
              <a:buFont typeface="Wingdings" pitchFamily="2" charset="2"/>
              <a:buChar char="§"/>
            </a:pPr>
            <a:r>
              <a:rPr lang="en-US" sz="2400" dirty="0" smtClean="0">
                <a:latin typeface="Garamond" pitchFamily="18" charset="0"/>
              </a:rPr>
              <a:t>Indentations (electrode marks).</a:t>
            </a:r>
          </a:p>
          <a:p>
            <a:pPr algn="just"/>
            <a:endParaRPr lang="en-US" sz="2400" dirty="0" smtClean="0">
              <a:latin typeface="Garamond" pitchFamily="18" charset="0"/>
            </a:endParaRPr>
          </a:p>
          <a:p>
            <a:pPr algn="just"/>
            <a:r>
              <a:rPr lang="en-US" sz="2400" b="1" dirty="0" smtClean="0">
                <a:latin typeface="Garamond" pitchFamily="18" charset="0"/>
              </a:rPr>
              <a:t>Applications </a:t>
            </a:r>
          </a:p>
          <a:p>
            <a:pPr marL="914400" lvl="1" indent="-457200" algn="just">
              <a:buFont typeface="Wingdings" pitchFamily="2" charset="2"/>
              <a:buChar char="§"/>
            </a:pPr>
            <a:r>
              <a:rPr lang="en-US" sz="2400" dirty="0" smtClean="0">
                <a:latin typeface="Garamond" pitchFamily="18" charset="0"/>
              </a:rPr>
              <a:t>For welding Ms, Al, Mg and Ni alloys.</a:t>
            </a:r>
          </a:p>
          <a:p>
            <a:pPr marL="914400" lvl="1" indent="-457200" algn="just">
              <a:buFont typeface="Wingdings" pitchFamily="2" charset="2"/>
              <a:buChar char="§"/>
            </a:pPr>
            <a:r>
              <a:rPr lang="en-US" sz="2400" dirty="0" smtClean="0">
                <a:latin typeface="Garamond" pitchFamily="18" charset="0"/>
              </a:rPr>
              <a:t>For making flanges for watertight tanks.</a:t>
            </a:r>
          </a:p>
          <a:p>
            <a:pPr marL="914400" lvl="1" indent="-457200" algn="just">
              <a:buFont typeface="Wingdings" pitchFamily="2" charset="2"/>
              <a:buChar char="§"/>
            </a:pPr>
            <a:r>
              <a:rPr lang="en-US" sz="2400" dirty="0" smtClean="0">
                <a:latin typeface="Garamond" pitchFamily="18" charset="0"/>
              </a:rPr>
              <a:t>For seam welding of  pipes,  fabrication of tanks etc.</a:t>
            </a:r>
            <a:endParaRPr lang="en-US" dirty="0"/>
          </a:p>
        </p:txBody>
      </p:sp>
      <p:sp>
        <p:nvSpPr>
          <p:cNvPr id="3" name="Rectangle 2"/>
          <p:cNvSpPr/>
          <p:nvPr/>
        </p:nvSpPr>
        <p:spPr>
          <a:xfrm>
            <a:off x="1752600" y="152400"/>
            <a:ext cx="5943600" cy="523220"/>
          </a:xfrm>
          <a:prstGeom prst="rect">
            <a:avLst/>
          </a:prstGeom>
        </p:spPr>
        <p:txBody>
          <a:bodyPr wrap="square">
            <a:spAutoFit/>
          </a:bodyPr>
          <a:lstStyle/>
          <a:p>
            <a:r>
              <a:rPr lang="en-US" sz="2800" b="1" dirty="0" smtClean="0">
                <a:solidFill>
                  <a:prstClr val="black"/>
                </a:solidFill>
                <a:latin typeface="Garamond" pitchFamily="18" charset="0"/>
              </a:rPr>
              <a:t>Resistance Seam Welding (RSEW) ….</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914400"/>
            <a:ext cx="7467600" cy="3585597"/>
          </a:xfrm>
          <a:prstGeom prst="rect">
            <a:avLst/>
          </a:prstGeom>
        </p:spPr>
        <p:txBody>
          <a:bodyPr wrap="square">
            <a:spAutoFit/>
          </a:bodyPr>
          <a:lstStyle/>
          <a:p>
            <a:r>
              <a:rPr lang="en-US" sz="2400" b="1" dirty="0" smtClean="0">
                <a:latin typeface="Garamond" pitchFamily="18" charset="0"/>
              </a:rPr>
              <a:t>Principle</a:t>
            </a:r>
            <a:r>
              <a:rPr lang="en-US" sz="2400" dirty="0" smtClean="0">
                <a:latin typeface="Garamond" pitchFamily="18" charset="0"/>
              </a:rPr>
              <a:t>: </a:t>
            </a:r>
          </a:p>
          <a:p>
            <a:pPr marL="914400" lvl="1" indent="-457200">
              <a:spcBef>
                <a:spcPts val="600"/>
              </a:spcBef>
              <a:spcAft>
                <a:spcPts val="1200"/>
              </a:spcAft>
              <a:buFont typeface="Wingdings" pitchFamily="2" charset="2"/>
              <a:buChar char="§"/>
            </a:pPr>
            <a:r>
              <a:rPr lang="en-US" sz="2400" dirty="0" smtClean="0">
                <a:latin typeface="Garamond" pitchFamily="18" charset="0"/>
              </a:rPr>
              <a:t> In resistance welding, a low voltage (approx.1 V) and very high current (15000 Amps) is passed through the joint for a very short time (approx. 0.25 sec.)</a:t>
            </a:r>
          </a:p>
          <a:p>
            <a:pPr marL="914400" lvl="1" indent="-457200">
              <a:spcBef>
                <a:spcPts val="600"/>
              </a:spcBef>
              <a:spcAft>
                <a:spcPts val="1200"/>
              </a:spcAft>
              <a:buFont typeface="Wingdings" pitchFamily="2" charset="2"/>
              <a:buChar char="§"/>
            </a:pPr>
            <a:r>
              <a:rPr lang="en-US" sz="2400" dirty="0" smtClean="0">
                <a:latin typeface="Garamond" pitchFamily="18" charset="0"/>
              </a:rPr>
              <a:t>The high current heats the joint (due to contact resistance at the joint) and melts it.</a:t>
            </a:r>
          </a:p>
          <a:p>
            <a:pPr marL="914400" lvl="1" indent="-457200">
              <a:spcBef>
                <a:spcPts val="600"/>
              </a:spcBef>
              <a:spcAft>
                <a:spcPts val="1200"/>
              </a:spcAft>
              <a:buFont typeface="Wingdings" pitchFamily="2" charset="2"/>
              <a:buChar char="§"/>
            </a:pPr>
            <a:r>
              <a:rPr lang="en-US" sz="2400" dirty="0" smtClean="0">
                <a:latin typeface="Garamond" pitchFamily="18" charset="0"/>
              </a:rPr>
              <a:t>The pressure on the joint is continuously maintained and the metal fuses together under pressure.</a:t>
            </a:r>
            <a:endParaRPr lang="en-US" sz="2400" dirty="0">
              <a:latin typeface="Garamond" pitchFamily="18" charset="0"/>
            </a:endParaRPr>
          </a:p>
        </p:txBody>
      </p:sp>
      <p:sp>
        <p:nvSpPr>
          <p:cNvPr id="5" name="Rectangle 4"/>
          <p:cNvSpPr/>
          <p:nvPr/>
        </p:nvSpPr>
        <p:spPr>
          <a:xfrm>
            <a:off x="2057400" y="2286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0"/>
            <a:ext cx="8229600" cy="4985980"/>
          </a:xfrm>
          <a:prstGeom prst="rect">
            <a:avLst/>
          </a:prstGeom>
        </p:spPr>
        <p:txBody>
          <a:bodyPr wrap="square">
            <a:spAutoFit/>
          </a:bodyPr>
          <a:lstStyle/>
          <a:p>
            <a:pPr marL="914400" lvl="1" indent="-457200" algn="just">
              <a:spcAft>
                <a:spcPts val="1200"/>
              </a:spcAft>
              <a:buFont typeface="Wingdings" pitchFamily="2" charset="2"/>
              <a:buChar char="§"/>
            </a:pPr>
            <a:r>
              <a:rPr lang="en-US" sz="2400" dirty="0" smtClean="0">
                <a:latin typeface="Garamond" pitchFamily="18" charset="0"/>
              </a:rPr>
              <a:t>In spot and seam welding, current concentration at the interface is achieved by shaping the electrodes and restricting the contact area,  whereas,  in projection welding the weld is located by projections raised on the surface of one of the sheets. </a:t>
            </a:r>
          </a:p>
          <a:p>
            <a:pPr marL="914400" lvl="1" indent="-457200" algn="just">
              <a:spcAft>
                <a:spcPts val="1200"/>
              </a:spcAft>
              <a:buFont typeface="Wingdings" pitchFamily="2" charset="2"/>
              <a:buChar char="§"/>
            </a:pPr>
            <a:r>
              <a:rPr lang="en-US" sz="2400" dirty="0" smtClean="0">
                <a:latin typeface="Garamond" pitchFamily="18" charset="0"/>
              </a:rPr>
              <a:t>When overlapped together, the two sheets touch only at the point of projections. </a:t>
            </a:r>
          </a:p>
          <a:p>
            <a:pPr marL="914400" lvl="1" indent="-457200" algn="just">
              <a:spcAft>
                <a:spcPts val="1200"/>
              </a:spcAft>
              <a:buFont typeface="Wingdings" pitchFamily="2" charset="2"/>
              <a:buChar char="§"/>
            </a:pPr>
            <a:r>
              <a:rPr lang="en-US" sz="2400" dirty="0" smtClean="0">
                <a:latin typeface="Garamond" pitchFamily="18" charset="0"/>
              </a:rPr>
              <a:t>When current is passed between the electrodes, the projections collapse under the electrode pressure and sheets are welded. </a:t>
            </a:r>
          </a:p>
          <a:p>
            <a:pPr marL="914400" lvl="1" indent="-457200" algn="just">
              <a:spcAft>
                <a:spcPts val="1200"/>
              </a:spcAft>
              <a:buFont typeface="Wingdings" pitchFamily="2" charset="2"/>
              <a:buChar char="§"/>
            </a:pPr>
            <a:r>
              <a:rPr lang="en-US" sz="2400" dirty="0" smtClean="0">
                <a:latin typeface="Garamond" pitchFamily="18" charset="0"/>
              </a:rPr>
              <a:t>Up to 6 projections are welded at the same time.</a:t>
            </a:r>
            <a:br>
              <a:rPr lang="en-US" sz="2400" dirty="0" smtClean="0">
                <a:latin typeface="Garamond" pitchFamily="18" charset="0"/>
              </a:rPr>
            </a:br>
            <a:endParaRPr lang="en-US" sz="2400" dirty="0">
              <a:latin typeface="Garamond" pitchFamily="18" charset="0"/>
            </a:endParaRPr>
          </a:p>
        </p:txBody>
      </p:sp>
      <p:sp>
        <p:nvSpPr>
          <p:cNvPr id="3" name="Rectangle 2"/>
          <p:cNvSpPr/>
          <p:nvPr/>
        </p:nvSpPr>
        <p:spPr>
          <a:xfrm>
            <a:off x="1447800" y="228600"/>
            <a:ext cx="6248400" cy="523220"/>
          </a:xfrm>
          <a:prstGeom prst="rect">
            <a:avLst/>
          </a:prstGeom>
        </p:spPr>
        <p:txBody>
          <a:bodyPr wrap="square">
            <a:spAutoFit/>
          </a:bodyPr>
          <a:lstStyle/>
          <a:p>
            <a:pPr lvl="0"/>
            <a:r>
              <a:rPr lang="en-US" sz="2800" b="1" dirty="0" smtClean="0">
                <a:solidFill>
                  <a:prstClr val="black"/>
                </a:solidFill>
                <a:latin typeface="Garamond" pitchFamily="18" charset="0"/>
              </a:rPr>
              <a:t>Resistance Projection Welding (RPW) </a:t>
            </a:r>
          </a:p>
        </p:txBody>
      </p:sp>
      <p:pic>
        <p:nvPicPr>
          <p:cNvPr id="4" name="Picture 2" descr="Image result for resistance projection welding diagram"/>
          <p:cNvPicPr>
            <a:picLocks noChangeAspect="1" noChangeArrowheads="1"/>
          </p:cNvPicPr>
          <p:nvPr/>
        </p:nvPicPr>
        <p:blipFill>
          <a:blip r:embed="rId2"/>
          <a:srcRect t="23009" b="15044"/>
          <a:stretch>
            <a:fillRect/>
          </a:stretch>
        </p:blipFill>
        <p:spPr bwMode="auto">
          <a:xfrm>
            <a:off x="6248400" y="5321105"/>
            <a:ext cx="2590800" cy="1384495"/>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Image result for resistance projection welding diagram"/>
          <p:cNvPicPr>
            <a:picLocks noChangeAspect="1" noChangeArrowheads="1"/>
          </p:cNvPicPr>
          <p:nvPr/>
        </p:nvPicPr>
        <p:blipFill>
          <a:blip r:embed="rId2"/>
          <a:srcRect t="23009" b="17218"/>
          <a:stretch>
            <a:fillRect/>
          </a:stretch>
        </p:blipFill>
        <p:spPr bwMode="auto">
          <a:xfrm>
            <a:off x="533400" y="1295400"/>
            <a:ext cx="8127788" cy="4191000"/>
          </a:xfrm>
          <a:prstGeom prst="rect">
            <a:avLst/>
          </a:prstGeom>
          <a:noFill/>
        </p:spPr>
      </p:pic>
      <p:sp>
        <p:nvSpPr>
          <p:cNvPr id="3" name="Rectangle 2"/>
          <p:cNvSpPr/>
          <p:nvPr/>
        </p:nvSpPr>
        <p:spPr>
          <a:xfrm>
            <a:off x="1447800" y="228600"/>
            <a:ext cx="6705600" cy="523220"/>
          </a:xfrm>
          <a:prstGeom prst="rect">
            <a:avLst/>
          </a:prstGeom>
        </p:spPr>
        <p:txBody>
          <a:bodyPr wrap="square">
            <a:spAutoFit/>
          </a:bodyPr>
          <a:lstStyle/>
          <a:p>
            <a:pPr lvl="0"/>
            <a:r>
              <a:rPr lang="en-US" sz="2800" b="1" dirty="0" smtClean="0">
                <a:solidFill>
                  <a:prstClr val="black"/>
                </a:solidFill>
                <a:latin typeface="Garamond" pitchFamily="18" charset="0"/>
              </a:rPr>
              <a:t>Resistance Projection Welding (RPW) ….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85800"/>
            <a:ext cx="7315200" cy="4185761"/>
          </a:xfrm>
          <a:prstGeom prst="rect">
            <a:avLst/>
          </a:prstGeom>
        </p:spPr>
        <p:txBody>
          <a:bodyPr wrap="square">
            <a:spAutoFit/>
          </a:bodyPr>
          <a:lstStyle/>
          <a:p>
            <a:r>
              <a:rPr lang="en-US" sz="2400" b="1" dirty="0" smtClean="0">
                <a:latin typeface="Garamond" pitchFamily="18" charset="0"/>
              </a:rPr>
              <a:t>Advantages</a:t>
            </a:r>
          </a:p>
          <a:p>
            <a:pPr marL="914400" lvl="1" indent="-457200" algn="just">
              <a:spcAft>
                <a:spcPts val="1200"/>
              </a:spcAft>
              <a:buFont typeface="Wingdings" pitchFamily="2" charset="2"/>
              <a:buChar char="§"/>
            </a:pPr>
            <a:r>
              <a:rPr lang="en-US" sz="2400" dirty="0" smtClean="0">
                <a:latin typeface="Garamond" pitchFamily="18" charset="0"/>
              </a:rPr>
              <a:t>Longer electrode life (Due to large contact area). </a:t>
            </a:r>
          </a:p>
          <a:p>
            <a:pPr marL="914400" lvl="1" indent="-457200" algn="just">
              <a:spcAft>
                <a:spcPts val="1200"/>
              </a:spcAft>
              <a:buFont typeface="Wingdings" pitchFamily="2" charset="2"/>
              <a:buChar char="§"/>
            </a:pPr>
            <a:r>
              <a:rPr lang="en-US" sz="2400" dirty="0" smtClean="0">
                <a:latin typeface="Garamond" pitchFamily="18" charset="0"/>
              </a:rPr>
              <a:t>No electrode marks on work surface.  No need of painting or polishing. </a:t>
            </a:r>
          </a:p>
          <a:p>
            <a:pPr marL="914400" lvl="1" indent="-457200" algn="just">
              <a:spcAft>
                <a:spcPts val="1200"/>
              </a:spcAft>
              <a:buFont typeface="Wingdings" pitchFamily="2" charset="2"/>
              <a:buChar char="§"/>
            </a:pPr>
            <a:r>
              <a:rPr lang="en-US" sz="2400" dirty="0" smtClean="0">
                <a:latin typeface="Garamond" pitchFamily="18" charset="0"/>
              </a:rPr>
              <a:t>Less chances of distortion around the weld area. </a:t>
            </a:r>
          </a:p>
          <a:p>
            <a:pPr marL="914400" lvl="1" indent="-457200" algn="just">
              <a:spcAft>
                <a:spcPts val="1200"/>
              </a:spcAft>
              <a:buFont typeface="Wingdings" pitchFamily="2" charset="2"/>
              <a:buChar char="§"/>
            </a:pPr>
            <a:r>
              <a:rPr lang="en-US" sz="2400" dirty="0" smtClean="0">
                <a:latin typeface="Garamond" pitchFamily="18" charset="0"/>
              </a:rPr>
              <a:t>Suitable for thick plates. </a:t>
            </a:r>
          </a:p>
          <a:p>
            <a:pPr marL="914400" lvl="1" indent="-457200" algn="just">
              <a:spcAft>
                <a:spcPts val="1200"/>
              </a:spcAft>
              <a:buFont typeface="Wingdings" pitchFamily="2" charset="2"/>
              <a:buChar char="§"/>
            </a:pPr>
            <a:r>
              <a:rPr lang="en-US" sz="2400" dirty="0" smtClean="0">
                <a:latin typeface="Garamond" pitchFamily="18" charset="0"/>
              </a:rPr>
              <a:t>Proper heat balance can be made by making projections in thicker sheets. </a:t>
            </a:r>
          </a:p>
          <a:p>
            <a:pPr marL="914400" lvl="1" indent="-457200" algn="just">
              <a:spcAft>
                <a:spcPts val="1200"/>
              </a:spcAft>
              <a:buFont typeface="Wingdings" pitchFamily="2" charset="2"/>
              <a:buChar char="§"/>
            </a:pPr>
            <a:r>
              <a:rPr lang="en-US" sz="2400" dirty="0" smtClean="0">
                <a:latin typeface="Garamond" pitchFamily="18" charset="0"/>
              </a:rPr>
              <a:t>Possible to weld more than one spot at a given time.</a:t>
            </a:r>
            <a:endParaRPr lang="en-US" dirty="0"/>
          </a:p>
        </p:txBody>
      </p:sp>
      <p:pic>
        <p:nvPicPr>
          <p:cNvPr id="3" name="Picture 2" descr="Image result for resistance projection welding diagram"/>
          <p:cNvPicPr>
            <a:picLocks noChangeAspect="1" noChangeArrowheads="1"/>
          </p:cNvPicPr>
          <p:nvPr/>
        </p:nvPicPr>
        <p:blipFill>
          <a:blip r:embed="rId2"/>
          <a:srcRect t="23009" b="15044"/>
          <a:stretch>
            <a:fillRect/>
          </a:stretch>
        </p:blipFill>
        <p:spPr bwMode="auto">
          <a:xfrm>
            <a:off x="5257800" y="4791739"/>
            <a:ext cx="3581400" cy="1913861"/>
          </a:xfrm>
          <a:prstGeom prst="rect">
            <a:avLst/>
          </a:prstGeom>
          <a:noFill/>
        </p:spPr>
      </p:pic>
      <p:sp>
        <p:nvSpPr>
          <p:cNvPr id="4" name="Rectangle 3"/>
          <p:cNvSpPr/>
          <p:nvPr/>
        </p:nvSpPr>
        <p:spPr>
          <a:xfrm>
            <a:off x="1447800" y="228600"/>
            <a:ext cx="6705600" cy="523220"/>
          </a:xfrm>
          <a:prstGeom prst="rect">
            <a:avLst/>
          </a:prstGeom>
        </p:spPr>
        <p:txBody>
          <a:bodyPr wrap="square">
            <a:spAutoFit/>
          </a:bodyPr>
          <a:lstStyle/>
          <a:p>
            <a:pPr lvl="0"/>
            <a:r>
              <a:rPr lang="en-US" sz="2800" b="1" dirty="0" smtClean="0">
                <a:solidFill>
                  <a:prstClr val="black"/>
                </a:solidFill>
                <a:latin typeface="Garamond" pitchFamily="18" charset="0"/>
              </a:rPr>
              <a:t>Resistance Projection Welding (RPW) ….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762000"/>
            <a:ext cx="8229600" cy="4708981"/>
          </a:xfrm>
          <a:prstGeom prst="rect">
            <a:avLst/>
          </a:prstGeom>
        </p:spPr>
        <p:txBody>
          <a:bodyPr wrap="square">
            <a:spAutoFit/>
          </a:bodyPr>
          <a:lstStyle/>
          <a:p>
            <a:pPr>
              <a:spcAft>
                <a:spcPts val="1200"/>
              </a:spcAft>
            </a:pPr>
            <a:r>
              <a:rPr lang="en-US" sz="2400" b="1" dirty="0" smtClean="0">
                <a:latin typeface="Garamond" pitchFamily="18" charset="0"/>
              </a:rPr>
              <a:t>Disadvantages</a:t>
            </a:r>
          </a:p>
          <a:p>
            <a:pPr marL="914400" lvl="1" indent="-457200" algn="just">
              <a:spcAft>
                <a:spcPts val="1200"/>
              </a:spcAft>
              <a:buFont typeface="Wingdings" pitchFamily="2" charset="2"/>
              <a:buChar char="§"/>
            </a:pPr>
            <a:r>
              <a:rPr lang="en-US" sz="2400" dirty="0" smtClean="0">
                <a:latin typeface="Garamond" pitchFamily="18" charset="0"/>
              </a:rPr>
              <a:t>Prior operation of embossing (making projections) is required. </a:t>
            </a:r>
          </a:p>
          <a:p>
            <a:pPr marL="914400" lvl="1" indent="-457200" algn="just">
              <a:spcAft>
                <a:spcPts val="1200"/>
              </a:spcAft>
              <a:buFont typeface="Wingdings" pitchFamily="2" charset="2"/>
              <a:buChar char="§"/>
            </a:pPr>
            <a:r>
              <a:rPr lang="en-US" sz="2400" dirty="0" smtClean="0">
                <a:latin typeface="Garamond" pitchFamily="18" charset="0"/>
              </a:rPr>
              <a:t>Only suitable for strong metals (which can withstand electrode pressure on projections) i.e., copper,  brass are not suitable as projections cannot withstand. </a:t>
            </a:r>
          </a:p>
          <a:p>
            <a:pPr>
              <a:spcAft>
                <a:spcPts val="1200"/>
              </a:spcAft>
            </a:pPr>
            <a:endParaRPr lang="en-US" sz="2400" dirty="0" smtClean="0">
              <a:latin typeface="Garamond" pitchFamily="18" charset="0"/>
            </a:endParaRPr>
          </a:p>
          <a:p>
            <a:pPr>
              <a:spcAft>
                <a:spcPts val="1200"/>
              </a:spcAft>
            </a:pPr>
            <a:r>
              <a:rPr lang="en-US" sz="2400" b="1" dirty="0" smtClean="0">
                <a:latin typeface="Garamond" pitchFamily="18" charset="0"/>
              </a:rPr>
              <a:t>Applications</a:t>
            </a:r>
          </a:p>
          <a:p>
            <a:pPr marL="914400" lvl="1" indent="-457200">
              <a:spcAft>
                <a:spcPts val="1200"/>
              </a:spcAft>
              <a:buFont typeface="Wingdings" pitchFamily="2" charset="2"/>
              <a:buChar char="§"/>
            </a:pPr>
            <a:r>
              <a:rPr lang="en-US" sz="2400" dirty="0" smtClean="0">
                <a:latin typeface="Garamond" pitchFamily="18" charset="0"/>
              </a:rPr>
              <a:t>Car bodies, office furniture, machine parts. </a:t>
            </a:r>
          </a:p>
          <a:p>
            <a:pPr marL="914400" lvl="1" indent="-457200">
              <a:spcAft>
                <a:spcPts val="1200"/>
              </a:spcAft>
              <a:buFont typeface="Wingdings" pitchFamily="2" charset="2"/>
              <a:buChar char="§"/>
            </a:pPr>
            <a:r>
              <a:rPr lang="en-US" sz="2400" dirty="0" smtClean="0">
                <a:latin typeface="Garamond" pitchFamily="18" charset="0"/>
              </a:rPr>
              <a:t>For SS, G.I and CS</a:t>
            </a:r>
            <a:endParaRPr lang="en-US" dirty="0"/>
          </a:p>
        </p:txBody>
      </p:sp>
      <p:pic>
        <p:nvPicPr>
          <p:cNvPr id="3" name="Picture 2" descr="Image result for resistance projection welding diagram"/>
          <p:cNvPicPr>
            <a:picLocks noChangeAspect="1" noChangeArrowheads="1"/>
          </p:cNvPicPr>
          <p:nvPr/>
        </p:nvPicPr>
        <p:blipFill>
          <a:blip r:embed="rId2"/>
          <a:srcRect t="23009" b="15044"/>
          <a:stretch>
            <a:fillRect/>
          </a:stretch>
        </p:blipFill>
        <p:spPr bwMode="auto">
          <a:xfrm>
            <a:off x="5257800" y="4791739"/>
            <a:ext cx="3581400" cy="1913861"/>
          </a:xfrm>
          <a:prstGeom prst="rect">
            <a:avLst/>
          </a:prstGeom>
          <a:noFill/>
        </p:spPr>
      </p:pic>
      <p:sp>
        <p:nvSpPr>
          <p:cNvPr id="4" name="Rectangle 3"/>
          <p:cNvSpPr/>
          <p:nvPr/>
        </p:nvSpPr>
        <p:spPr>
          <a:xfrm>
            <a:off x="1447800" y="228600"/>
            <a:ext cx="6705600" cy="523220"/>
          </a:xfrm>
          <a:prstGeom prst="rect">
            <a:avLst/>
          </a:prstGeom>
        </p:spPr>
        <p:txBody>
          <a:bodyPr wrap="square">
            <a:spAutoFit/>
          </a:bodyPr>
          <a:lstStyle/>
          <a:p>
            <a:pPr lvl="0"/>
            <a:r>
              <a:rPr lang="en-US" sz="2800" b="1" dirty="0" smtClean="0">
                <a:solidFill>
                  <a:prstClr val="black"/>
                </a:solidFill>
                <a:latin typeface="Garamond" pitchFamily="18" charset="0"/>
              </a:rPr>
              <a:t>Resistance Projection Welding (RPW) ….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066800"/>
            <a:ext cx="7772400" cy="3877985"/>
          </a:xfrm>
          <a:prstGeom prst="rect">
            <a:avLst/>
          </a:prstGeom>
        </p:spPr>
        <p:txBody>
          <a:bodyPr wrap="square">
            <a:spAutoFit/>
          </a:bodyPr>
          <a:lstStyle/>
          <a:p>
            <a:pPr marL="457200" indent="-457200" algn="just">
              <a:spcAft>
                <a:spcPts val="1200"/>
              </a:spcAft>
              <a:buFont typeface="Wingdings" pitchFamily="2" charset="2"/>
              <a:buChar char="§"/>
            </a:pPr>
            <a:r>
              <a:rPr lang="en-US" sz="2400" dirty="0" smtClean="0">
                <a:latin typeface="Garamond" pitchFamily="18" charset="0"/>
              </a:rPr>
              <a:t>In this process,  the two pieces to be joined are brought together to </a:t>
            </a:r>
            <a:r>
              <a:rPr lang="en-US" sz="2400" dirty="0" smtClean="0">
                <a:latin typeface="Garamond" pitchFamily="18" charset="0"/>
              </a:rPr>
              <a:t>join with </a:t>
            </a:r>
            <a:r>
              <a:rPr lang="en-US" sz="2400" dirty="0" smtClean="0">
                <a:latin typeface="Garamond" pitchFamily="18" charset="0"/>
              </a:rPr>
              <a:t>each other in butt joint. </a:t>
            </a:r>
          </a:p>
          <a:p>
            <a:pPr marL="457200" indent="-457200" algn="just">
              <a:spcAft>
                <a:spcPts val="1200"/>
              </a:spcAft>
              <a:buFont typeface="Wingdings" pitchFamily="2" charset="2"/>
              <a:buChar char="§"/>
            </a:pPr>
            <a:r>
              <a:rPr lang="en-US" sz="2400" dirty="0" smtClean="0">
                <a:latin typeface="Garamond" pitchFamily="18" charset="0"/>
              </a:rPr>
              <a:t>These two pieces are held together tightly and current is applied. </a:t>
            </a:r>
          </a:p>
          <a:p>
            <a:pPr marL="457200" indent="-457200" algn="just">
              <a:spcAft>
                <a:spcPts val="1200"/>
              </a:spcAft>
              <a:buFont typeface="Wingdings" pitchFamily="2" charset="2"/>
              <a:buChar char="§"/>
            </a:pPr>
            <a:r>
              <a:rPr lang="en-US" sz="2400" dirty="0" smtClean="0">
                <a:latin typeface="Garamond" pitchFamily="18" charset="0"/>
              </a:rPr>
              <a:t>The heat generated will bring the interfaces into plastic state,  then the current is off and two parts are pressed together with upsetting force. </a:t>
            </a:r>
          </a:p>
          <a:p>
            <a:pPr marL="457200" indent="-457200" algn="just">
              <a:spcAft>
                <a:spcPts val="1200"/>
              </a:spcAft>
              <a:buFont typeface="Wingdings" pitchFamily="2" charset="2"/>
              <a:buChar char="§"/>
            </a:pPr>
            <a:r>
              <a:rPr lang="en-US" sz="2400" dirty="0" smtClean="0">
                <a:latin typeface="Garamond" pitchFamily="18" charset="0"/>
              </a:rPr>
              <a:t>Upsetting removes the surface impurities and allows to form homogeneous joint.</a:t>
            </a:r>
            <a:endParaRPr lang="en-US" sz="2400" dirty="0">
              <a:latin typeface="Garamond" pitchFamily="18" charset="0"/>
            </a:endParaRPr>
          </a:p>
        </p:txBody>
      </p:sp>
      <p:sp>
        <p:nvSpPr>
          <p:cNvPr id="3" name="Rectangle 2"/>
          <p:cNvSpPr/>
          <p:nvPr/>
        </p:nvSpPr>
        <p:spPr>
          <a:xfrm>
            <a:off x="3827327" y="324793"/>
            <a:ext cx="2380460" cy="523220"/>
          </a:xfrm>
          <a:prstGeom prst="rect">
            <a:avLst/>
          </a:prstGeom>
        </p:spPr>
        <p:txBody>
          <a:bodyPr wrap="none">
            <a:spAutoFit/>
          </a:bodyPr>
          <a:lstStyle/>
          <a:p>
            <a:r>
              <a:rPr lang="en-US" sz="2800" b="1" dirty="0" smtClean="0">
                <a:solidFill>
                  <a:prstClr val="black"/>
                </a:solidFill>
                <a:latin typeface="Garamond" pitchFamily="18" charset="0"/>
              </a:rPr>
              <a:t>Upset welding</a:t>
            </a:r>
            <a:endParaRPr lang="en-US" sz="28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Image result for upset welding diagram"/>
          <p:cNvPicPr>
            <a:picLocks noChangeAspect="1" noChangeArrowheads="1"/>
          </p:cNvPicPr>
          <p:nvPr/>
        </p:nvPicPr>
        <p:blipFill>
          <a:blip r:embed="rId2"/>
          <a:srcRect/>
          <a:stretch>
            <a:fillRect/>
          </a:stretch>
        </p:blipFill>
        <p:spPr bwMode="auto">
          <a:xfrm>
            <a:off x="838200" y="1219200"/>
            <a:ext cx="4752975" cy="4781695"/>
          </a:xfrm>
          <a:prstGeom prst="rect">
            <a:avLst/>
          </a:prstGeom>
          <a:noFill/>
        </p:spPr>
      </p:pic>
      <p:pic>
        <p:nvPicPr>
          <p:cNvPr id="6" name="Picture 9" descr="Image result for upset welding diagram"/>
          <p:cNvPicPr>
            <a:picLocks noChangeAspect="1" noChangeArrowheads="1"/>
          </p:cNvPicPr>
          <p:nvPr/>
        </p:nvPicPr>
        <p:blipFill>
          <a:blip r:embed="rId3"/>
          <a:srcRect l="37209" t="14159" r="14950" b="9735"/>
          <a:stretch>
            <a:fillRect/>
          </a:stretch>
        </p:blipFill>
        <p:spPr bwMode="auto">
          <a:xfrm>
            <a:off x="6553200" y="4214812"/>
            <a:ext cx="2440172" cy="2185988"/>
          </a:xfrm>
          <a:prstGeom prst="rect">
            <a:avLst/>
          </a:prstGeom>
          <a:noFill/>
        </p:spPr>
      </p:pic>
      <p:sp>
        <p:nvSpPr>
          <p:cNvPr id="7" name="Rectangle 6"/>
          <p:cNvSpPr/>
          <p:nvPr/>
        </p:nvSpPr>
        <p:spPr>
          <a:xfrm>
            <a:off x="2895600" y="304800"/>
            <a:ext cx="2922275" cy="523220"/>
          </a:xfrm>
          <a:prstGeom prst="rect">
            <a:avLst/>
          </a:prstGeom>
        </p:spPr>
        <p:txBody>
          <a:bodyPr wrap="none">
            <a:spAutoFit/>
          </a:bodyPr>
          <a:lstStyle/>
          <a:p>
            <a:r>
              <a:rPr lang="en-US" sz="2800" b="1" dirty="0" smtClean="0">
                <a:solidFill>
                  <a:prstClr val="black"/>
                </a:solidFill>
                <a:latin typeface="Garamond" pitchFamily="18" charset="0"/>
              </a:rPr>
              <a:t>Upset welding ….</a:t>
            </a:r>
            <a:endParaRPr lang="en-US" sz="28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14400"/>
            <a:ext cx="7848600" cy="5386090"/>
          </a:xfrm>
          <a:prstGeom prst="rect">
            <a:avLst/>
          </a:prstGeom>
        </p:spPr>
        <p:txBody>
          <a:bodyPr wrap="square">
            <a:spAutoFit/>
          </a:bodyPr>
          <a:lstStyle/>
          <a:p>
            <a:pPr algn="just">
              <a:spcAft>
                <a:spcPts val="1200"/>
              </a:spcAft>
            </a:pPr>
            <a:r>
              <a:rPr lang="en-US" sz="2400" b="1" dirty="0" smtClean="0">
                <a:latin typeface="Garamond" pitchFamily="18" charset="0"/>
              </a:rPr>
              <a:t>Advantages </a:t>
            </a:r>
          </a:p>
          <a:p>
            <a:pPr marL="914400" lvl="1" indent="-457200" algn="just">
              <a:spcAft>
                <a:spcPts val="1200"/>
              </a:spcAft>
              <a:buFont typeface="Wingdings" pitchFamily="2" charset="2"/>
              <a:buChar char="§"/>
            </a:pPr>
            <a:r>
              <a:rPr lang="en-US" sz="2400" dirty="0" smtClean="0">
                <a:latin typeface="Garamond" pitchFamily="18" charset="0"/>
              </a:rPr>
              <a:t>No melting of the metal. Hence no spatter. </a:t>
            </a:r>
          </a:p>
          <a:p>
            <a:pPr algn="just">
              <a:spcAft>
                <a:spcPts val="1200"/>
              </a:spcAft>
            </a:pPr>
            <a:endParaRPr lang="en-US" sz="2400" dirty="0" smtClean="0">
              <a:latin typeface="Garamond" pitchFamily="18" charset="0"/>
            </a:endParaRPr>
          </a:p>
          <a:p>
            <a:pPr algn="just">
              <a:spcAft>
                <a:spcPts val="1200"/>
              </a:spcAft>
            </a:pPr>
            <a:r>
              <a:rPr lang="en-US" sz="2400" b="1" dirty="0" smtClean="0">
                <a:latin typeface="Garamond" pitchFamily="18" charset="0"/>
              </a:rPr>
              <a:t>Disadvantages </a:t>
            </a:r>
          </a:p>
          <a:p>
            <a:pPr marL="914400" lvl="1" indent="-457200" algn="just">
              <a:spcAft>
                <a:spcPts val="1200"/>
              </a:spcAft>
              <a:buFont typeface="Wingdings" pitchFamily="2" charset="2"/>
              <a:buChar char="§"/>
            </a:pPr>
            <a:r>
              <a:rPr lang="en-US" sz="2400" dirty="0" smtClean="0">
                <a:latin typeface="Garamond" pitchFamily="18" charset="0"/>
              </a:rPr>
              <a:t>Non uniform heat </a:t>
            </a:r>
            <a:r>
              <a:rPr lang="en-US" sz="2400" dirty="0" smtClean="0">
                <a:latin typeface="Garamond" pitchFamily="18" charset="0"/>
              </a:rPr>
              <a:t>distribution. </a:t>
            </a:r>
            <a:endParaRPr lang="en-US" sz="2400" dirty="0" smtClean="0">
              <a:latin typeface="Garamond" pitchFamily="18" charset="0"/>
            </a:endParaRPr>
          </a:p>
          <a:p>
            <a:pPr marL="914400" lvl="1" indent="-457200" algn="just">
              <a:spcAft>
                <a:spcPts val="1200"/>
              </a:spcAft>
              <a:buFont typeface="Wingdings" pitchFamily="2" charset="2"/>
              <a:buChar char="§"/>
            </a:pPr>
            <a:r>
              <a:rPr lang="en-US" sz="2400" dirty="0" smtClean="0">
                <a:latin typeface="Garamond" pitchFamily="18" charset="0"/>
              </a:rPr>
              <a:t>For smaller areas.</a:t>
            </a:r>
          </a:p>
          <a:p>
            <a:pPr algn="just">
              <a:spcAft>
                <a:spcPts val="1200"/>
              </a:spcAft>
            </a:pPr>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Applications </a:t>
            </a:r>
          </a:p>
          <a:p>
            <a:pPr marL="914400" lvl="1" indent="-457200" algn="just">
              <a:spcAft>
                <a:spcPts val="1200"/>
              </a:spcAft>
              <a:buFont typeface="Wingdings" pitchFamily="2" charset="2"/>
              <a:buChar char="§"/>
            </a:pPr>
            <a:r>
              <a:rPr lang="en-US" sz="2400" dirty="0" smtClean="0">
                <a:latin typeface="Garamond" pitchFamily="18" charset="0"/>
              </a:rPr>
              <a:t>For joining small ferrous and nonferrous strips </a:t>
            </a:r>
          </a:p>
          <a:p>
            <a:pPr marL="914400" lvl="1" indent="-457200" algn="just">
              <a:spcAft>
                <a:spcPts val="1200"/>
              </a:spcAft>
              <a:buFont typeface="Wingdings" pitchFamily="2" charset="2"/>
              <a:buChar char="§"/>
            </a:pPr>
            <a:r>
              <a:rPr lang="en-US" sz="2400" dirty="0" smtClean="0">
                <a:latin typeface="Garamond" pitchFamily="18" charset="0"/>
              </a:rPr>
              <a:t>The process is suitable for welding small wires, pipes, strips and copper tubes.</a:t>
            </a:r>
            <a:endParaRPr lang="en-US" sz="2400" dirty="0"/>
          </a:p>
        </p:txBody>
      </p:sp>
      <p:sp>
        <p:nvSpPr>
          <p:cNvPr id="3" name="Rectangle 2"/>
          <p:cNvSpPr/>
          <p:nvPr/>
        </p:nvSpPr>
        <p:spPr>
          <a:xfrm>
            <a:off x="3827327" y="324793"/>
            <a:ext cx="3015249" cy="523220"/>
          </a:xfrm>
          <a:prstGeom prst="rect">
            <a:avLst/>
          </a:prstGeom>
        </p:spPr>
        <p:txBody>
          <a:bodyPr wrap="none">
            <a:spAutoFit/>
          </a:bodyPr>
          <a:lstStyle/>
          <a:p>
            <a:r>
              <a:rPr lang="en-US" sz="2800" b="1" dirty="0" smtClean="0">
                <a:solidFill>
                  <a:prstClr val="black"/>
                </a:solidFill>
                <a:latin typeface="Garamond" pitchFamily="18" charset="0"/>
              </a:rPr>
              <a:t>Upset welding …..</a:t>
            </a:r>
            <a:endParaRPr lang="en-US" sz="28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990600"/>
            <a:ext cx="7467600" cy="5278368"/>
          </a:xfrm>
          <a:prstGeom prst="rect">
            <a:avLst/>
          </a:prstGeom>
        </p:spPr>
        <p:txBody>
          <a:bodyPr wrap="square">
            <a:spAutoFit/>
          </a:bodyPr>
          <a:lstStyle/>
          <a:p>
            <a:pPr marL="914400" lvl="1" indent="-457200" algn="just">
              <a:spcAft>
                <a:spcPts val="600"/>
              </a:spcAft>
              <a:buFont typeface="Wingdings" pitchFamily="2" charset="2"/>
              <a:buChar char="§"/>
            </a:pPr>
            <a:r>
              <a:rPr lang="en-US" sz="2400" dirty="0" smtClean="0">
                <a:latin typeface="Garamond" pitchFamily="18" charset="0"/>
              </a:rPr>
              <a:t>Similar to upset welding except that the heat required for melting is obtained by means of arc rather than the simple resistance heating. </a:t>
            </a:r>
          </a:p>
          <a:p>
            <a:pPr marL="914400" lvl="1" indent="-457200" algn="just">
              <a:spcAft>
                <a:spcPts val="600"/>
              </a:spcAft>
              <a:buFont typeface="Wingdings" pitchFamily="2" charset="2"/>
              <a:buChar char="§"/>
            </a:pPr>
            <a:r>
              <a:rPr lang="en-US" sz="2400" dirty="0" smtClean="0">
                <a:latin typeface="Garamond" pitchFamily="18" charset="0"/>
              </a:rPr>
              <a:t>Consists fixed and </a:t>
            </a:r>
            <a:r>
              <a:rPr lang="en-US" sz="2400" dirty="0" smtClean="0">
                <a:latin typeface="Garamond" pitchFamily="18" charset="0"/>
              </a:rPr>
              <a:t>movable platen</a:t>
            </a:r>
            <a:r>
              <a:rPr lang="en-US" sz="2400" dirty="0" smtClean="0">
                <a:latin typeface="Garamond" pitchFamily="18" charset="0"/>
              </a:rPr>
              <a:t>. </a:t>
            </a:r>
          </a:p>
          <a:p>
            <a:pPr marL="914400" lvl="1" indent="-457200" algn="just">
              <a:spcAft>
                <a:spcPts val="600"/>
              </a:spcAft>
              <a:buFont typeface="Wingdings" pitchFamily="2" charset="2"/>
              <a:buChar char="§"/>
            </a:pPr>
            <a:r>
              <a:rPr lang="en-US" sz="2400" dirty="0" smtClean="0">
                <a:latin typeface="Garamond" pitchFamily="18" charset="0"/>
              </a:rPr>
              <a:t>The two plates are brought together and power supply is switched on. </a:t>
            </a:r>
          </a:p>
          <a:p>
            <a:pPr marL="914400" lvl="1" indent="-457200" algn="just">
              <a:spcAft>
                <a:spcPts val="600"/>
              </a:spcAft>
              <a:buFont typeface="Wingdings" pitchFamily="2" charset="2"/>
              <a:buChar char="§"/>
            </a:pPr>
            <a:r>
              <a:rPr lang="en-US" sz="2400" dirty="0" smtClean="0">
                <a:latin typeface="Garamond" pitchFamily="18" charset="0"/>
              </a:rPr>
              <a:t>The two pieces are then separated to create the arc to melt the ends of the two pieces. </a:t>
            </a:r>
          </a:p>
          <a:p>
            <a:pPr marL="914400" lvl="1" indent="-457200" algn="just">
              <a:spcAft>
                <a:spcPts val="600"/>
              </a:spcAft>
              <a:buFont typeface="Wingdings" pitchFamily="2" charset="2"/>
              <a:buChar char="§"/>
            </a:pPr>
            <a:r>
              <a:rPr lang="en-US" sz="2400" dirty="0" smtClean="0">
                <a:latin typeface="Garamond" pitchFamily="18" charset="0"/>
              </a:rPr>
              <a:t>Then, again the two pieces are brought together and the power is switched off.  The two ends are fused together under force. </a:t>
            </a:r>
          </a:p>
          <a:p>
            <a:pPr marL="914400" lvl="1" indent="-457200" algn="just">
              <a:spcAft>
                <a:spcPts val="600"/>
              </a:spcAft>
              <a:buFont typeface="Wingdings" pitchFamily="2" charset="2"/>
              <a:buChar char="§"/>
            </a:pPr>
            <a:r>
              <a:rPr lang="en-US" sz="2400" dirty="0" smtClean="0">
                <a:latin typeface="Garamond" pitchFamily="18" charset="0"/>
              </a:rPr>
              <a:t>Most of the metal melted will flash out through the joint and forms like a fin around the joint.</a:t>
            </a:r>
            <a:endParaRPr lang="en-US" sz="2400" dirty="0">
              <a:latin typeface="Garamond" pitchFamily="18" charset="0"/>
            </a:endParaRPr>
          </a:p>
        </p:txBody>
      </p:sp>
      <p:sp>
        <p:nvSpPr>
          <p:cNvPr id="3" name="Rectangle 2"/>
          <p:cNvSpPr/>
          <p:nvPr/>
        </p:nvSpPr>
        <p:spPr>
          <a:xfrm>
            <a:off x="3649852" y="385118"/>
            <a:ext cx="2319609" cy="523220"/>
          </a:xfrm>
          <a:prstGeom prst="rect">
            <a:avLst/>
          </a:prstGeom>
        </p:spPr>
        <p:txBody>
          <a:bodyPr wrap="none">
            <a:spAutoFit/>
          </a:bodyPr>
          <a:lstStyle/>
          <a:p>
            <a:r>
              <a:rPr lang="en-US" sz="2800" b="1" dirty="0" smtClean="0">
                <a:solidFill>
                  <a:prstClr val="black"/>
                </a:solidFill>
                <a:latin typeface="Garamond" pitchFamily="18" charset="0"/>
              </a:rPr>
              <a:t>Flash welding</a:t>
            </a:r>
            <a:endParaRPr lang="en-US" sz="2800" b="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mage result for upset welding diagram"/>
          <p:cNvPicPr>
            <a:picLocks noChangeAspect="1" noChangeArrowheads="1"/>
          </p:cNvPicPr>
          <p:nvPr/>
        </p:nvPicPr>
        <p:blipFill>
          <a:blip r:embed="rId2"/>
          <a:srcRect/>
          <a:stretch>
            <a:fillRect/>
          </a:stretch>
        </p:blipFill>
        <p:spPr bwMode="auto">
          <a:xfrm>
            <a:off x="3124200" y="4572000"/>
            <a:ext cx="5238750" cy="1876425"/>
          </a:xfrm>
          <a:prstGeom prst="rect">
            <a:avLst/>
          </a:prstGeom>
          <a:noFill/>
        </p:spPr>
      </p:pic>
      <p:sp>
        <p:nvSpPr>
          <p:cNvPr id="5124" name="AutoShape 4" descr="Image result for flash welding diagram"/>
          <p:cNvSpPr>
            <a:spLocks noChangeAspect="1" noChangeArrowheads="1"/>
          </p:cNvSpPr>
          <p:nvPr/>
        </p:nvSpPr>
        <p:spPr bwMode="auto">
          <a:xfrm>
            <a:off x="155575" y="-1608138"/>
            <a:ext cx="4733925" cy="3362326"/>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5125" name="Picture 5" descr="C:\Users\nageshwar\Desktop\index.jpg"/>
          <p:cNvPicPr>
            <a:picLocks noChangeAspect="1" noChangeArrowheads="1"/>
          </p:cNvPicPr>
          <p:nvPr/>
        </p:nvPicPr>
        <p:blipFill>
          <a:blip r:embed="rId3"/>
          <a:srcRect/>
          <a:stretch>
            <a:fillRect/>
          </a:stretch>
        </p:blipFill>
        <p:spPr bwMode="auto">
          <a:xfrm>
            <a:off x="1066800" y="533400"/>
            <a:ext cx="5962650" cy="3641056"/>
          </a:xfrm>
          <a:prstGeom prst="rect">
            <a:avLst/>
          </a:prstGeom>
          <a:noFill/>
        </p:spPr>
      </p:pic>
      <p:sp>
        <p:nvSpPr>
          <p:cNvPr id="5" name="Rectangle 4"/>
          <p:cNvSpPr/>
          <p:nvPr/>
        </p:nvSpPr>
        <p:spPr>
          <a:xfrm>
            <a:off x="3649852" y="76200"/>
            <a:ext cx="2861424" cy="523220"/>
          </a:xfrm>
          <a:prstGeom prst="rect">
            <a:avLst/>
          </a:prstGeom>
        </p:spPr>
        <p:txBody>
          <a:bodyPr wrap="none">
            <a:spAutoFit/>
          </a:bodyPr>
          <a:lstStyle/>
          <a:p>
            <a:r>
              <a:rPr lang="en-US" sz="2800" b="1" dirty="0" smtClean="0">
                <a:solidFill>
                  <a:prstClr val="black"/>
                </a:solidFill>
                <a:latin typeface="Garamond" pitchFamily="18" charset="0"/>
              </a:rPr>
              <a:t>Flash welding ….</a:t>
            </a:r>
            <a:endParaRPr lang="en-US" sz="28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914400"/>
            <a:ext cx="7239000" cy="5601533"/>
          </a:xfrm>
          <a:prstGeom prst="rect">
            <a:avLst/>
          </a:prstGeom>
        </p:spPr>
        <p:txBody>
          <a:bodyPr wrap="square">
            <a:spAutoFit/>
          </a:bodyPr>
          <a:lstStyle/>
          <a:p>
            <a:r>
              <a:rPr lang="en-US" sz="2400" b="1" dirty="0" smtClean="0">
                <a:latin typeface="Garamond" pitchFamily="18" charset="0"/>
              </a:rPr>
              <a:t>Advantages </a:t>
            </a:r>
          </a:p>
          <a:p>
            <a:pPr marL="914400" lvl="1" indent="-457200">
              <a:buFont typeface="Wingdings" pitchFamily="2" charset="2"/>
              <a:buChar char="§"/>
            </a:pPr>
            <a:r>
              <a:rPr lang="en-US" sz="2400" dirty="0" smtClean="0">
                <a:latin typeface="Garamond" pitchFamily="18" charset="0"/>
              </a:rPr>
              <a:t>No edge preparation is required. </a:t>
            </a:r>
          </a:p>
          <a:p>
            <a:pPr marL="914400" lvl="1" indent="-457200">
              <a:buFont typeface="Wingdings" pitchFamily="2" charset="2"/>
              <a:buChar char="§"/>
            </a:pPr>
            <a:r>
              <a:rPr lang="en-US" sz="2400" dirty="0" smtClean="0">
                <a:latin typeface="Garamond" pitchFamily="18" charset="0"/>
              </a:rPr>
              <a:t>Faster than other processes. </a:t>
            </a:r>
          </a:p>
          <a:p>
            <a:pPr marL="914400" lvl="1" indent="-457200">
              <a:buFont typeface="Wingdings" pitchFamily="2" charset="2"/>
              <a:buChar char="§"/>
            </a:pPr>
            <a:r>
              <a:rPr lang="en-US" sz="2400" dirty="0" smtClean="0">
                <a:latin typeface="Garamond" pitchFamily="18" charset="0"/>
              </a:rPr>
              <a:t>Larger cross sectional area can be joined (2500 mm</a:t>
            </a:r>
            <a:r>
              <a:rPr lang="en-US" sz="2000" dirty="0" smtClean="0">
                <a:latin typeface="Garamond" pitchFamily="18" charset="0"/>
              </a:rPr>
              <a:t>2</a:t>
            </a:r>
            <a:r>
              <a:rPr lang="en-US" sz="2400" dirty="0" smtClean="0">
                <a:latin typeface="Garamond" pitchFamily="18" charset="0"/>
              </a:rPr>
              <a:t>).</a:t>
            </a:r>
          </a:p>
          <a:p>
            <a:pPr marL="457200" indent="-457200"/>
            <a:endParaRPr lang="en-US" sz="2400" b="1" dirty="0" smtClean="0">
              <a:latin typeface="Garamond" pitchFamily="18" charset="0"/>
            </a:endParaRPr>
          </a:p>
          <a:p>
            <a:pPr marL="457200" indent="-457200"/>
            <a:endParaRPr lang="en-US" sz="2400" b="1" dirty="0" smtClean="0">
              <a:latin typeface="Garamond" pitchFamily="18" charset="0"/>
            </a:endParaRPr>
          </a:p>
          <a:p>
            <a:pPr marL="457200" indent="-457200"/>
            <a:r>
              <a:rPr lang="en-US" sz="2400" b="1" dirty="0" smtClean="0">
                <a:latin typeface="Garamond" pitchFamily="18" charset="0"/>
              </a:rPr>
              <a:t>Disadvantages </a:t>
            </a:r>
          </a:p>
          <a:p>
            <a:pPr marL="914400" lvl="1" indent="-457200">
              <a:buFont typeface="Wingdings" pitchFamily="2" charset="2"/>
              <a:buChar char="§"/>
            </a:pPr>
            <a:r>
              <a:rPr lang="en-US" sz="2400" dirty="0" smtClean="0">
                <a:latin typeface="Garamond" pitchFamily="18" charset="0"/>
              </a:rPr>
              <a:t>Not suitable for CI, </a:t>
            </a:r>
            <a:r>
              <a:rPr lang="en-US" sz="2400" dirty="0" err="1" smtClean="0">
                <a:latin typeface="Garamond" pitchFamily="18" charset="0"/>
              </a:rPr>
              <a:t>Pb</a:t>
            </a:r>
            <a:r>
              <a:rPr lang="en-US" sz="2400" dirty="0" smtClean="0">
                <a:latin typeface="Garamond" pitchFamily="18" charset="0"/>
              </a:rPr>
              <a:t>, Zn alloys. </a:t>
            </a:r>
          </a:p>
          <a:p>
            <a:pPr marL="914400" lvl="1" indent="-457200">
              <a:buFont typeface="Wingdings" pitchFamily="2" charset="2"/>
              <a:buChar char="§"/>
            </a:pPr>
            <a:endParaRPr lang="en-US" sz="2400" dirty="0" smtClean="0">
              <a:latin typeface="Garamond" pitchFamily="18" charset="0"/>
            </a:endParaRPr>
          </a:p>
          <a:p>
            <a:pPr marL="914400" lvl="1" indent="-457200"/>
            <a:endParaRPr lang="en-US" sz="2400" dirty="0" smtClean="0">
              <a:latin typeface="Garamond" pitchFamily="18" charset="0"/>
            </a:endParaRPr>
          </a:p>
          <a:p>
            <a:r>
              <a:rPr lang="en-US" sz="2400" b="1" dirty="0" smtClean="0">
                <a:latin typeface="Garamond" pitchFamily="18" charset="0"/>
              </a:rPr>
              <a:t>Applications</a:t>
            </a:r>
          </a:p>
          <a:p>
            <a:pPr marL="914400" lvl="1" indent="-457200">
              <a:buFont typeface="Wingdings" pitchFamily="2" charset="2"/>
              <a:buChar char="§"/>
            </a:pPr>
            <a:r>
              <a:rPr lang="en-US" sz="2400" dirty="0" smtClean="0">
                <a:latin typeface="Garamond" pitchFamily="18" charset="0"/>
              </a:rPr>
              <a:t>For sheets, rods, wires and tubes.</a:t>
            </a:r>
          </a:p>
          <a:p>
            <a:pPr marL="914400" lvl="1" indent="-457200">
              <a:buFont typeface="Wingdings" pitchFamily="2" charset="2"/>
              <a:buChar char="§"/>
            </a:pPr>
            <a:r>
              <a:rPr lang="en-US" sz="2400" dirty="0" smtClean="0">
                <a:latin typeface="Garamond" pitchFamily="18" charset="0"/>
              </a:rPr>
              <a:t>In automotive and aircraft products.</a:t>
            </a:r>
            <a:r>
              <a:rPr lang="en-US" dirty="0" smtClean="0"/>
              <a:t/>
            </a:r>
            <a:br>
              <a:rPr lang="en-US" dirty="0" smtClean="0"/>
            </a:br>
            <a:endParaRPr lang="en-US" dirty="0"/>
          </a:p>
        </p:txBody>
      </p:sp>
      <p:sp>
        <p:nvSpPr>
          <p:cNvPr id="3" name="Rectangle 2"/>
          <p:cNvSpPr/>
          <p:nvPr/>
        </p:nvSpPr>
        <p:spPr>
          <a:xfrm>
            <a:off x="3352800" y="228600"/>
            <a:ext cx="2861424" cy="523220"/>
          </a:xfrm>
          <a:prstGeom prst="rect">
            <a:avLst/>
          </a:prstGeom>
        </p:spPr>
        <p:txBody>
          <a:bodyPr wrap="none">
            <a:spAutoFit/>
          </a:bodyPr>
          <a:lstStyle/>
          <a:p>
            <a:r>
              <a:rPr lang="en-US" sz="2800" b="1" dirty="0" smtClean="0">
                <a:solidFill>
                  <a:prstClr val="black"/>
                </a:solidFill>
                <a:latin typeface="Garamond" pitchFamily="18" charset="0"/>
              </a:rPr>
              <a:t>Flash welding ….</a:t>
            </a:r>
            <a:endParaRPr lang="en-US" sz="2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685800"/>
            <a:ext cx="7848600" cy="3970318"/>
          </a:xfrm>
          <a:prstGeom prst="rect">
            <a:avLst/>
          </a:prstGeom>
        </p:spPr>
        <p:txBody>
          <a:bodyPr wrap="square">
            <a:spAutoFit/>
          </a:bodyPr>
          <a:lstStyle/>
          <a:p>
            <a:pPr>
              <a:lnSpc>
                <a:spcPct val="150000"/>
              </a:lnSpc>
            </a:pPr>
            <a:r>
              <a:rPr lang="en-US" sz="2400" dirty="0" smtClean="0">
                <a:latin typeface="Garamond" pitchFamily="18" charset="0"/>
              </a:rPr>
              <a:t>The Heat generated in resistance welding is</a:t>
            </a:r>
          </a:p>
          <a:p>
            <a:pPr lvl="1">
              <a:lnSpc>
                <a:spcPct val="150000"/>
              </a:lnSpc>
            </a:pPr>
            <a:r>
              <a:rPr lang="en-US" sz="2400" dirty="0" smtClean="0">
                <a:latin typeface="Garamond" pitchFamily="18" charset="0"/>
              </a:rPr>
              <a:t>H = K.I</a:t>
            </a:r>
            <a:r>
              <a:rPr lang="en-US" sz="2400" baseline="30000" dirty="0" smtClean="0">
                <a:latin typeface="Garamond" pitchFamily="18" charset="0"/>
              </a:rPr>
              <a:t>2</a:t>
            </a:r>
            <a:r>
              <a:rPr lang="en-US" sz="2400" dirty="0" smtClean="0">
                <a:latin typeface="Garamond" pitchFamily="18" charset="0"/>
              </a:rPr>
              <a:t>Rt 	where</a:t>
            </a:r>
          </a:p>
          <a:p>
            <a:pPr lvl="1">
              <a:lnSpc>
                <a:spcPct val="150000"/>
              </a:lnSpc>
            </a:pPr>
            <a:r>
              <a:rPr lang="en-US" sz="2400" dirty="0" smtClean="0">
                <a:latin typeface="Garamond" pitchFamily="18" charset="0"/>
              </a:rPr>
              <a:t>H= The total heat generated in the work piece, J</a:t>
            </a:r>
          </a:p>
          <a:p>
            <a:pPr lvl="1">
              <a:lnSpc>
                <a:spcPct val="150000"/>
              </a:lnSpc>
            </a:pPr>
            <a:r>
              <a:rPr lang="en-US" sz="2400" dirty="0" smtClean="0">
                <a:latin typeface="Garamond" pitchFamily="18" charset="0"/>
              </a:rPr>
              <a:t>I= Current in Amps</a:t>
            </a:r>
          </a:p>
          <a:p>
            <a:pPr lvl="1">
              <a:lnSpc>
                <a:spcPct val="150000"/>
              </a:lnSpc>
            </a:pPr>
            <a:r>
              <a:rPr lang="en-US" sz="2400" dirty="0" smtClean="0">
                <a:latin typeface="Garamond" pitchFamily="18" charset="0"/>
              </a:rPr>
              <a:t>t= time for which current is passing through the joint, in sec.</a:t>
            </a:r>
          </a:p>
          <a:p>
            <a:pPr lvl="1">
              <a:lnSpc>
                <a:spcPct val="150000"/>
              </a:lnSpc>
            </a:pPr>
            <a:r>
              <a:rPr lang="en-US" sz="2400" dirty="0" smtClean="0">
                <a:latin typeface="Garamond" pitchFamily="18" charset="0"/>
              </a:rPr>
              <a:t>R= Resistance of the joint, ohms</a:t>
            </a:r>
          </a:p>
          <a:p>
            <a:pPr lvl="1">
              <a:lnSpc>
                <a:spcPct val="150000"/>
              </a:lnSpc>
            </a:pPr>
            <a:r>
              <a:rPr lang="en-US" sz="2400" dirty="0" smtClean="0">
                <a:latin typeface="Garamond" pitchFamily="18" charset="0"/>
              </a:rPr>
              <a:t>K= a constant represents total heat loss from the joint.</a:t>
            </a:r>
            <a:endParaRPr lang="en-US" sz="2400" dirty="0">
              <a:latin typeface="Garamond" pitchFamily="18" charset="0"/>
            </a:endParaRPr>
          </a:p>
        </p:txBody>
      </p:sp>
      <p:sp>
        <p:nvSpPr>
          <p:cNvPr id="3" name="Rectangle 2"/>
          <p:cNvSpPr/>
          <p:nvPr/>
        </p:nvSpPr>
        <p:spPr>
          <a:xfrm>
            <a:off x="2057400" y="2286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457200" y="990600"/>
            <a:ext cx="80772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914400" lvl="1" indent="-457200" algn="just" fontAlgn="base">
              <a:spcBef>
                <a:spcPct val="0"/>
              </a:spcBef>
              <a:spcAft>
                <a:spcPts val="1200"/>
              </a:spcAft>
              <a:buFont typeface="Wingdings" pitchFamily="2" charset="2"/>
              <a:buChar char="Ø"/>
            </a:pPr>
            <a:r>
              <a:rPr lang="en-US" sz="2400" dirty="0" smtClean="0">
                <a:latin typeface="Garamond" pitchFamily="18" charset="0"/>
                <a:ea typeface="Times New Roman" pitchFamily="18" charset="0"/>
                <a:cs typeface="Times New Roman" pitchFamily="18" charset="0"/>
              </a:rPr>
              <a:t>S</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imilar to upset welding in which the welding is completed in a short time with a high intensity arc between two parts. </a:t>
            </a:r>
          </a:p>
          <a:p>
            <a:pPr marL="914400" lvl="1" indent="-457200" algn="just" fontAlgn="base">
              <a:spcBef>
                <a:spcPct val="0"/>
              </a:spcBef>
              <a:spcAft>
                <a:spcPts val="1200"/>
              </a:spcAft>
              <a:buFont typeface="Wingdings" pitchFamily="2" charset="2"/>
              <a:buChar char="Ø"/>
            </a:pPr>
            <a:r>
              <a:rPr lang="en-US" sz="2400" dirty="0" smtClean="0">
                <a:latin typeface="Garamond" pitchFamily="18" charset="0"/>
                <a:ea typeface="Times New Roman" pitchFamily="18" charset="0"/>
                <a:cs typeface="Times New Roman" pitchFamily="18" charset="0"/>
              </a:rPr>
              <a:t>Arc is struck between work surfaces and melt the joint. </a:t>
            </a:r>
          </a:p>
          <a:p>
            <a:pPr marL="914400" lvl="1" indent="-457200" algn="just" fontAlgn="base">
              <a:spcBef>
                <a:spcPct val="0"/>
              </a:spcBef>
              <a:spcAft>
                <a:spcPts val="1200"/>
              </a:spcAft>
              <a:buFont typeface="Wingdings" pitchFamily="2" charset="2"/>
              <a:buChar char="Ø"/>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The molten surfaces are then squeezed by impacting of the work pieces forcing part of the liquid metal from the joint to go outside. </a:t>
            </a:r>
          </a:p>
          <a:p>
            <a:pPr marL="914400" lvl="1" indent="-457200" algn="just" fontAlgn="base">
              <a:spcBef>
                <a:spcPct val="0"/>
              </a:spcBef>
              <a:spcAft>
                <a:spcPts val="1200"/>
              </a:spcAft>
              <a:buFont typeface="Wingdings" pitchFamily="2" charset="2"/>
              <a:buChar char="Ø"/>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Further movement of the movable part applies percussion force and makes it solidify  under pressure. </a:t>
            </a:r>
          </a:p>
          <a:p>
            <a:pPr marL="914400" lvl="1" indent="-457200" algn="just" fontAlgn="base">
              <a:spcBef>
                <a:spcPct val="0"/>
              </a:spcBef>
              <a:spcAft>
                <a:spcPts val="1200"/>
              </a:spcAft>
              <a:buFont typeface="Wingdings" pitchFamily="2" charset="2"/>
              <a:buChar char="Ø"/>
            </a:pP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Used for small surface areas only (1 mm dia. wires),</a:t>
            </a:r>
            <a:r>
              <a:rPr kumimoji="0" lang="en-US" sz="2400" b="0" i="0" u="none" strike="noStrike" cap="none" normalizeH="0" dirty="0" smtClean="0">
                <a:ln>
                  <a:noFill/>
                </a:ln>
                <a:solidFill>
                  <a:schemeClr val="tx1"/>
                </a:solidFill>
                <a:effectLst/>
                <a:latin typeface="Garamond" pitchFamily="18" charset="0"/>
                <a:ea typeface="Times New Roman" pitchFamily="18" charset="0"/>
                <a:cs typeface="Times New Roman" pitchFamily="18" charset="0"/>
              </a:rPr>
              <a:t> </a:t>
            </a:r>
            <a:r>
              <a:rPr kumimoji="0" lang="en-US" sz="2400" b="0" i="0" u="none" strike="noStrike" cap="none" normalizeH="0" baseline="0" dirty="0" smtClean="0">
                <a:ln>
                  <a:noFill/>
                </a:ln>
                <a:solidFill>
                  <a:schemeClr val="tx1"/>
                </a:solidFill>
                <a:effectLst/>
                <a:latin typeface="Garamond" pitchFamily="18" charset="0"/>
                <a:ea typeface="Times New Roman" pitchFamily="18" charset="0"/>
                <a:cs typeface="Times New Roman" pitchFamily="18" charset="0"/>
              </a:rPr>
              <a:t>small rods, tubes etc.</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ectangle 2"/>
          <p:cNvSpPr/>
          <p:nvPr/>
        </p:nvSpPr>
        <p:spPr>
          <a:xfrm>
            <a:off x="2592388" y="319514"/>
            <a:ext cx="3503612" cy="523220"/>
          </a:xfrm>
          <a:prstGeom prst="rect">
            <a:avLst/>
          </a:prstGeom>
        </p:spPr>
        <p:txBody>
          <a:bodyPr wrap="square">
            <a:spAutoFit/>
          </a:bodyPr>
          <a:lstStyle/>
          <a:p>
            <a:r>
              <a:rPr lang="en-US" sz="2800" b="1" dirty="0" smtClean="0">
                <a:solidFill>
                  <a:prstClr val="black"/>
                </a:solidFill>
                <a:latin typeface="Garamond" pitchFamily="18" charset="0"/>
                <a:ea typeface="Times New Roman" pitchFamily="18" charset="0"/>
                <a:cs typeface="Times New Roman" pitchFamily="18" charset="0"/>
              </a:rPr>
              <a:t>Percussion welding</a:t>
            </a:r>
            <a:endParaRPr lang="en-US" sz="28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percussion welding diagram"/>
          <p:cNvPicPr>
            <a:picLocks noChangeAspect="1" noChangeArrowheads="1"/>
          </p:cNvPicPr>
          <p:nvPr/>
        </p:nvPicPr>
        <p:blipFill>
          <a:blip r:embed="rId2"/>
          <a:srcRect t="10620" r="4319" b="9735"/>
          <a:stretch>
            <a:fillRect/>
          </a:stretch>
        </p:blipFill>
        <p:spPr bwMode="auto">
          <a:xfrm>
            <a:off x="1371600" y="990600"/>
            <a:ext cx="7315200" cy="4572000"/>
          </a:xfrm>
          <a:prstGeom prst="rect">
            <a:avLst/>
          </a:prstGeom>
          <a:noFill/>
        </p:spPr>
      </p:pic>
      <p:sp>
        <p:nvSpPr>
          <p:cNvPr id="3" name="Rectangle 2"/>
          <p:cNvSpPr/>
          <p:nvPr/>
        </p:nvSpPr>
        <p:spPr>
          <a:xfrm>
            <a:off x="2592388" y="319514"/>
            <a:ext cx="3884612" cy="523220"/>
          </a:xfrm>
          <a:prstGeom prst="rect">
            <a:avLst/>
          </a:prstGeom>
        </p:spPr>
        <p:txBody>
          <a:bodyPr wrap="square">
            <a:spAutoFit/>
          </a:bodyPr>
          <a:lstStyle/>
          <a:p>
            <a:r>
              <a:rPr lang="en-US" sz="2800" b="1" dirty="0" smtClean="0">
                <a:solidFill>
                  <a:prstClr val="black"/>
                </a:solidFill>
                <a:latin typeface="Garamond" pitchFamily="18" charset="0"/>
                <a:ea typeface="Times New Roman" pitchFamily="18" charset="0"/>
                <a:cs typeface="Times New Roman" pitchFamily="18" charset="0"/>
              </a:rPr>
              <a:t>Percussion welding ….</a:t>
            </a:r>
            <a:endParaRPr lang="en-US" sz="2800"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0" y="2667000"/>
            <a:ext cx="4191000" cy="769441"/>
          </a:xfrm>
          <a:prstGeom prst="rect">
            <a:avLst/>
          </a:prstGeom>
          <a:noFill/>
        </p:spPr>
        <p:txBody>
          <a:bodyPr wrap="square" rtlCol="0">
            <a:spAutoFit/>
          </a:bodyPr>
          <a:lstStyle/>
          <a:p>
            <a:r>
              <a:rPr lang="en-US" sz="4400" b="1" dirty="0" smtClean="0">
                <a:latin typeface="Garamond" pitchFamily="18" charset="0"/>
              </a:rPr>
              <a:t>THANK YOU </a:t>
            </a:r>
            <a:endParaRPr lang="en-US" sz="4400" b="1" dirty="0">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Image result for resistance welding setup figures"/>
          <p:cNvPicPr>
            <a:picLocks noChangeAspect="1" noChangeArrowheads="1"/>
          </p:cNvPicPr>
          <p:nvPr/>
        </p:nvPicPr>
        <p:blipFill>
          <a:blip r:embed="rId2"/>
          <a:srcRect/>
          <a:stretch>
            <a:fillRect/>
          </a:stretch>
        </p:blipFill>
        <p:spPr bwMode="auto">
          <a:xfrm>
            <a:off x="304800" y="609600"/>
            <a:ext cx="8539271" cy="5486400"/>
          </a:xfrm>
          <a:prstGeom prst="rect">
            <a:avLst/>
          </a:prstGeom>
          <a:noFill/>
        </p:spPr>
      </p:pic>
      <p:sp>
        <p:nvSpPr>
          <p:cNvPr id="3" name="Rectangle 2"/>
          <p:cNvSpPr/>
          <p:nvPr/>
        </p:nvSpPr>
        <p:spPr>
          <a:xfrm>
            <a:off x="2057400" y="2286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Image result for resistance welding figures"/>
          <p:cNvPicPr>
            <a:picLocks noChangeAspect="1" noChangeArrowheads="1"/>
          </p:cNvPicPr>
          <p:nvPr/>
        </p:nvPicPr>
        <p:blipFill>
          <a:blip r:embed="rId2"/>
          <a:srcRect/>
          <a:stretch>
            <a:fillRect/>
          </a:stretch>
        </p:blipFill>
        <p:spPr bwMode="auto">
          <a:xfrm>
            <a:off x="838200" y="1371600"/>
            <a:ext cx="7728696" cy="4114800"/>
          </a:xfrm>
          <a:prstGeom prst="rect">
            <a:avLst/>
          </a:prstGeom>
          <a:noFill/>
        </p:spPr>
      </p:pic>
      <p:sp>
        <p:nvSpPr>
          <p:cNvPr id="5" name="Rectangle 4"/>
          <p:cNvSpPr/>
          <p:nvPr/>
        </p:nvSpPr>
        <p:spPr>
          <a:xfrm>
            <a:off x="2057400" y="2286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756821"/>
            <a:ext cx="7467600" cy="5262979"/>
          </a:xfrm>
          <a:prstGeom prst="rect">
            <a:avLst/>
          </a:prstGeom>
        </p:spPr>
        <p:txBody>
          <a:bodyPr wrap="square">
            <a:spAutoFit/>
          </a:bodyPr>
          <a:lstStyle/>
          <a:p>
            <a:pPr marL="457200" indent="-457200">
              <a:buFont typeface="Wingdings" pitchFamily="2" charset="2"/>
              <a:buChar char="§"/>
            </a:pPr>
            <a:r>
              <a:rPr lang="en-US" sz="2400" dirty="0" smtClean="0">
                <a:latin typeface="Garamond" pitchFamily="18" charset="0"/>
              </a:rPr>
              <a:t>Low voltage, high current is supplied.  AC with step down transformer is used. </a:t>
            </a:r>
          </a:p>
          <a:p>
            <a:pPr marL="457200" indent="-457200">
              <a:buFont typeface="Wingdings" pitchFamily="2" charset="2"/>
              <a:buChar char="§"/>
            </a:pPr>
            <a:r>
              <a:rPr lang="en-US" sz="2400" dirty="0" smtClean="0">
                <a:latin typeface="Garamond" pitchFamily="18" charset="0"/>
              </a:rPr>
              <a:t>Time should be precisely controlled. </a:t>
            </a:r>
          </a:p>
          <a:p>
            <a:pPr marL="457200" indent="-457200">
              <a:buFont typeface="Wingdings" pitchFamily="2" charset="2"/>
              <a:buChar char="§"/>
            </a:pPr>
            <a:r>
              <a:rPr lang="en-US" sz="2400" dirty="0" smtClean="0">
                <a:latin typeface="Garamond" pitchFamily="18" charset="0"/>
              </a:rPr>
              <a:t>The pressure (force) can be applied by mechanical, hydraulic or pneumatic means.</a:t>
            </a:r>
          </a:p>
          <a:p>
            <a:pPr marL="457200" indent="-457200"/>
            <a:endParaRPr lang="en-US" sz="2400" b="1" u="sng" dirty="0" smtClean="0">
              <a:latin typeface="Garamond" pitchFamily="18" charset="0"/>
            </a:endParaRPr>
          </a:p>
          <a:p>
            <a:pPr marL="457200" indent="-457200"/>
            <a:r>
              <a:rPr lang="en-US" sz="2400" b="1" u="sng" dirty="0" smtClean="0">
                <a:latin typeface="Garamond" pitchFamily="18" charset="0"/>
              </a:rPr>
              <a:t>Heat balance:</a:t>
            </a:r>
          </a:p>
          <a:p>
            <a:r>
              <a:rPr lang="en-US" sz="2400" dirty="0" smtClean="0">
                <a:latin typeface="Garamond" pitchFamily="18" charset="0"/>
              </a:rPr>
              <a:t>For smaller thickness ------- smaller contact area</a:t>
            </a:r>
            <a:br>
              <a:rPr lang="en-US" sz="2400" dirty="0" smtClean="0">
                <a:latin typeface="Garamond" pitchFamily="18" charset="0"/>
              </a:rPr>
            </a:br>
            <a:r>
              <a:rPr lang="en-US" sz="2400" dirty="0" smtClean="0">
                <a:latin typeface="Garamond" pitchFamily="18" charset="0"/>
              </a:rPr>
              <a:t>For larger thickness -----------larger contact area.</a:t>
            </a:r>
          </a:p>
          <a:p>
            <a:r>
              <a:rPr lang="en-US" sz="2400" dirty="0" smtClean="0">
                <a:latin typeface="Garamond" pitchFamily="18" charset="0"/>
              </a:rPr>
              <a:t/>
            </a:r>
            <a:br>
              <a:rPr lang="en-US" sz="2400" dirty="0" smtClean="0">
                <a:latin typeface="Garamond" pitchFamily="18" charset="0"/>
              </a:rPr>
            </a:br>
            <a:r>
              <a:rPr lang="en-US" sz="2400" b="1" u="sng" dirty="0" smtClean="0">
                <a:latin typeface="Garamond" pitchFamily="18" charset="0"/>
              </a:rPr>
              <a:t>For different materials (different thermal conductivity).</a:t>
            </a:r>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The heat liberated in the lowest resistivity material is less </a:t>
            </a:r>
            <a:r>
              <a:rPr lang="en-US" sz="2400" dirty="0" err="1" smtClean="0">
                <a:latin typeface="Garamond" pitchFamily="18" charset="0"/>
              </a:rPr>
              <a:t>i,e</a:t>
            </a:r>
            <a:r>
              <a:rPr lang="en-US" sz="2400" dirty="0" smtClean="0">
                <a:latin typeface="Garamond" pitchFamily="18" charset="0"/>
              </a:rPr>
              <a:t>., use of electrode of large contact area near the metal which has higher electrical conductivity.</a:t>
            </a:r>
            <a:endParaRPr lang="en-US" dirty="0"/>
          </a:p>
        </p:txBody>
      </p:sp>
      <p:sp>
        <p:nvSpPr>
          <p:cNvPr id="3" name="Rectangle 2"/>
          <p:cNvSpPr/>
          <p:nvPr/>
        </p:nvSpPr>
        <p:spPr>
          <a:xfrm>
            <a:off x="2057400" y="1524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Image result for heat balance in resistance welding figures"/>
          <p:cNvPicPr>
            <a:picLocks noChangeAspect="1" noChangeArrowheads="1"/>
          </p:cNvPicPr>
          <p:nvPr/>
        </p:nvPicPr>
        <p:blipFill>
          <a:blip r:embed="rId2"/>
          <a:srcRect l="47639" t="7356" b="9885"/>
          <a:stretch>
            <a:fillRect/>
          </a:stretch>
        </p:blipFill>
        <p:spPr bwMode="auto">
          <a:xfrm>
            <a:off x="685800" y="685800"/>
            <a:ext cx="7586452" cy="6006189"/>
          </a:xfrm>
          <a:prstGeom prst="rect">
            <a:avLst/>
          </a:prstGeom>
          <a:noFill/>
        </p:spPr>
      </p:pic>
      <p:sp>
        <p:nvSpPr>
          <p:cNvPr id="3" name="Rectangle 2"/>
          <p:cNvSpPr/>
          <p:nvPr/>
        </p:nvSpPr>
        <p:spPr>
          <a:xfrm>
            <a:off x="2057400" y="1524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550616"/>
            <a:ext cx="8077200" cy="4154984"/>
          </a:xfrm>
          <a:prstGeom prst="rect">
            <a:avLst/>
          </a:prstGeom>
        </p:spPr>
        <p:txBody>
          <a:bodyPr wrap="square">
            <a:spAutoFit/>
          </a:bodyPr>
          <a:lstStyle/>
          <a:p>
            <a:pPr marL="457200" indent="-457200"/>
            <a:r>
              <a:rPr lang="en-US" sz="2400" b="1" dirty="0" smtClean="0">
                <a:latin typeface="Garamond" pitchFamily="18" charset="0"/>
              </a:rPr>
              <a:t>Desired properties of electrodes </a:t>
            </a:r>
          </a:p>
          <a:p>
            <a:pPr marL="914400" lvl="1" indent="-457200">
              <a:buFont typeface="Wingdings" pitchFamily="2" charset="2"/>
              <a:buChar char="§"/>
            </a:pPr>
            <a:r>
              <a:rPr lang="en-US" sz="2400" dirty="0" smtClean="0">
                <a:latin typeface="Garamond" pitchFamily="18" charset="0"/>
              </a:rPr>
              <a:t>Good electrical and thermal conductivity. </a:t>
            </a:r>
          </a:p>
          <a:p>
            <a:pPr marL="914400" lvl="1" indent="-457200">
              <a:buFont typeface="Wingdings" pitchFamily="2" charset="2"/>
              <a:buChar char="§"/>
            </a:pPr>
            <a:r>
              <a:rPr lang="en-US" sz="2400" dirty="0" smtClean="0">
                <a:latin typeface="Garamond" pitchFamily="18" charset="0"/>
              </a:rPr>
              <a:t>Good mechanical strength. </a:t>
            </a:r>
          </a:p>
          <a:p>
            <a:pPr marL="914400" lvl="1" indent="-457200">
              <a:buFont typeface="Wingdings" pitchFamily="2" charset="2"/>
              <a:buChar char="§"/>
            </a:pPr>
            <a:endParaRPr lang="en-US" sz="2400" dirty="0" smtClean="0">
              <a:latin typeface="Garamond" pitchFamily="18" charset="0"/>
            </a:endParaRPr>
          </a:p>
          <a:p>
            <a:r>
              <a:rPr lang="en-US" sz="2400" b="1" dirty="0" smtClean="0">
                <a:latin typeface="Garamond" pitchFamily="18" charset="0"/>
              </a:rPr>
              <a:t>Electrode Materials: </a:t>
            </a:r>
            <a:r>
              <a:rPr lang="en-US" sz="2400" dirty="0" smtClean="0">
                <a:latin typeface="Garamond" pitchFamily="18" charset="0"/>
              </a:rPr>
              <a:t/>
            </a:r>
            <a:br>
              <a:rPr lang="en-US" sz="2400" dirty="0" smtClean="0">
                <a:latin typeface="Garamond" pitchFamily="18" charset="0"/>
              </a:rPr>
            </a:br>
            <a:r>
              <a:rPr lang="en-US" sz="2400" dirty="0" smtClean="0">
                <a:latin typeface="Garamond" pitchFamily="18" charset="0"/>
              </a:rPr>
              <a:t>Copper - Cadmium (0.5 to 1.0%) ---for welding non ferrous metals</a:t>
            </a:r>
            <a:br>
              <a:rPr lang="en-US" sz="2400" dirty="0" smtClean="0">
                <a:latin typeface="Garamond" pitchFamily="18" charset="0"/>
              </a:rPr>
            </a:br>
            <a:r>
              <a:rPr lang="en-US" sz="2400" dirty="0" smtClean="0">
                <a:latin typeface="Garamond" pitchFamily="18" charset="0"/>
              </a:rPr>
              <a:t>Copper - Chromium (0.5 to 0.8%) ---for mild steel and low alloy steel</a:t>
            </a:r>
            <a:br>
              <a:rPr lang="en-US" sz="2400" dirty="0" smtClean="0">
                <a:latin typeface="Garamond" pitchFamily="18" charset="0"/>
              </a:rPr>
            </a:br>
            <a:r>
              <a:rPr lang="en-US" sz="2400" dirty="0" smtClean="0">
                <a:latin typeface="Garamond" pitchFamily="18" charset="0"/>
              </a:rPr>
              <a:t>Copper - Cobalt -Beryllium ----for stainless steel, tungsten and other alloy steels.</a:t>
            </a:r>
            <a:endParaRPr lang="en-US" sz="2400" dirty="0">
              <a:latin typeface="Garamond" pitchFamily="18" charset="0"/>
            </a:endParaRPr>
          </a:p>
        </p:txBody>
      </p:sp>
      <p:sp>
        <p:nvSpPr>
          <p:cNvPr id="3" name="Rectangle 2"/>
          <p:cNvSpPr/>
          <p:nvPr/>
        </p:nvSpPr>
        <p:spPr>
          <a:xfrm>
            <a:off x="457200" y="575608"/>
            <a:ext cx="6858000" cy="1938992"/>
          </a:xfrm>
          <a:prstGeom prst="rect">
            <a:avLst/>
          </a:prstGeom>
        </p:spPr>
        <p:txBody>
          <a:bodyPr wrap="square">
            <a:spAutoFit/>
          </a:bodyPr>
          <a:lstStyle/>
          <a:p>
            <a:r>
              <a:rPr lang="en-US" sz="2400" b="1" dirty="0" smtClean="0">
                <a:latin typeface="Garamond" pitchFamily="18" charset="0"/>
              </a:rPr>
              <a:t>Electrodes for resistance welding</a:t>
            </a:r>
            <a:r>
              <a:rPr lang="en-US" sz="2400" dirty="0" smtClean="0">
                <a:latin typeface="Garamond" pitchFamily="18" charset="0"/>
              </a:rPr>
              <a:t/>
            </a:r>
            <a:br>
              <a:rPr lang="en-US" sz="2400" dirty="0" smtClean="0">
                <a:latin typeface="Garamond" pitchFamily="18" charset="0"/>
              </a:rPr>
            </a:br>
            <a:r>
              <a:rPr lang="en-US" sz="2400" b="1" dirty="0" smtClean="0">
                <a:latin typeface="Garamond" pitchFamily="18" charset="0"/>
              </a:rPr>
              <a:t>Functions of electrode </a:t>
            </a:r>
          </a:p>
          <a:p>
            <a:pPr marL="914400" lvl="1" indent="-457200">
              <a:buFont typeface="Wingdings" pitchFamily="2" charset="2"/>
              <a:buChar char="Ø"/>
            </a:pPr>
            <a:r>
              <a:rPr lang="en-US" sz="2400" dirty="0" smtClean="0">
                <a:latin typeface="Garamond" pitchFamily="18" charset="0"/>
              </a:rPr>
              <a:t>To carry high current </a:t>
            </a:r>
          </a:p>
          <a:p>
            <a:pPr marL="914400" lvl="1" indent="-457200">
              <a:buFont typeface="Wingdings" pitchFamily="2" charset="2"/>
              <a:buChar char="Ø"/>
            </a:pPr>
            <a:r>
              <a:rPr lang="en-US" sz="2400" dirty="0" smtClean="0">
                <a:latin typeface="Garamond" pitchFamily="18" charset="0"/>
              </a:rPr>
              <a:t>To transmit mechanical force </a:t>
            </a:r>
          </a:p>
          <a:p>
            <a:pPr marL="914400" lvl="1" indent="-457200">
              <a:buFont typeface="Wingdings" pitchFamily="2" charset="2"/>
              <a:buChar char="Ø"/>
            </a:pPr>
            <a:r>
              <a:rPr lang="en-US" sz="2400" dirty="0" smtClean="0">
                <a:latin typeface="Garamond" pitchFamily="18" charset="0"/>
              </a:rPr>
              <a:t>To keep the plates in alignment during welding</a:t>
            </a:r>
            <a:endParaRPr lang="en-US" sz="2400" dirty="0"/>
          </a:p>
        </p:txBody>
      </p:sp>
      <p:sp>
        <p:nvSpPr>
          <p:cNvPr id="4" name="Rectangle 3"/>
          <p:cNvSpPr/>
          <p:nvPr/>
        </p:nvSpPr>
        <p:spPr>
          <a:xfrm>
            <a:off x="2057400" y="8638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990600"/>
            <a:ext cx="7315200" cy="892552"/>
          </a:xfrm>
          <a:prstGeom prst="rect">
            <a:avLst/>
          </a:prstGeom>
        </p:spPr>
        <p:txBody>
          <a:bodyPr wrap="square">
            <a:spAutoFit/>
          </a:bodyPr>
          <a:lstStyle/>
          <a:p>
            <a:r>
              <a:rPr lang="en-US" sz="2800" b="1" dirty="0" smtClean="0">
                <a:latin typeface="Garamond" pitchFamily="18" charset="0"/>
              </a:rPr>
              <a:t>Electrode tip shapes </a:t>
            </a:r>
          </a:p>
          <a:p>
            <a:r>
              <a:rPr lang="en-US" sz="2400" dirty="0" smtClean="0">
                <a:latin typeface="Garamond" pitchFamily="18" charset="0"/>
              </a:rPr>
              <a:t>Different shapes for different welding situations.</a:t>
            </a:r>
          </a:p>
        </p:txBody>
      </p:sp>
      <p:grpSp>
        <p:nvGrpSpPr>
          <p:cNvPr id="24" name="Group 23"/>
          <p:cNvGrpSpPr/>
          <p:nvPr/>
        </p:nvGrpSpPr>
        <p:grpSpPr>
          <a:xfrm>
            <a:off x="1066800" y="2133600"/>
            <a:ext cx="5312508" cy="3124200"/>
            <a:chOff x="228600" y="3124200"/>
            <a:chExt cx="5312508" cy="3124200"/>
          </a:xfrm>
        </p:grpSpPr>
        <p:grpSp>
          <p:nvGrpSpPr>
            <p:cNvPr id="12" name="Group 11"/>
            <p:cNvGrpSpPr/>
            <p:nvPr/>
          </p:nvGrpSpPr>
          <p:grpSpPr>
            <a:xfrm>
              <a:off x="457200" y="3124200"/>
              <a:ext cx="1295400" cy="1452265"/>
              <a:chOff x="381000" y="1981200"/>
              <a:chExt cx="1295400" cy="1452265"/>
            </a:xfrm>
          </p:grpSpPr>
          <p:pic>
            <p:nvPicPr>
              <p:cNvPr id="10" name="Picture 2" descr="Image result for Electrode tip shapes  in resistance welding figures"/>
              <p:cNvPicPr>
                <a:picLocks noChangeAspect="1" noChangeArrowheads="1"/>
              </p:cNvPicPr>
              <p:nvPr/>
            </p:nvPicPr>
            <p:blipFill>
              <a:blip r:embed="rId2"/>
              <a:srcRect l="23720" t="58498" r="61388" b="32850"/>
              <a:stretch>
                <a:fillRect/>
              </a:stretch>
            </p:blipFill>
            <p:spPr bwMode="auto">
              <a:xfrm>
                <a:off x="381000" y="1981200"/>
                <a:ext cx="1295400" cy="1066800"/>
              </a:xfrm>
              <a:prstGeom prst="rect">
                <a:avLst/>
              </a:prstGeom>
              <a:noFill/>
            </p:spPr>
          </p:pic>
          <p:sp>
            <p:nvSpPr>
              <p:cNvPr id="11" name="Rectangle 10"/>
              <p:cNvSpPr/>
              <p:nvPr/>
            </p:nvSpPr>
            <p:spPr>
              <a:xfrm>
                <a:off x="457200" y="2971800"/>
                <a:ext cx="1179618" cy="461665"/>
              </a:xfrm>
              <a:prstGeom prst="rect">
                <a:avLst/>
              </a:prstGeom>
            </p:spPr>
            <p:txBody>
              <a:bodyPr wrap="none">
                <a:spAutoFit/>
              </a:bodyPr>
              <a:lstStyle/>
              <a:p>
                <a:r>
                  <a:rPr lang="en-US" sz="2400" dirty="0" smtClean="0">
                    <a:solidFill>
                      <a:prstClr val="black"/>
                    </a:solidFill>
                    <a:latin typeface="Garamond" pitchFamily="18" charset="0"/>
                  </a:rPr>
                  <a:t>Pointed </a:t>
                </a:r>
                <a:endParaRPr lang="en-US" dirty="0"/>
              </a:p>
            </p:txBody>
          </p:sp>
        </p:grpSp>
        <p:grpSp>
          <p:nvGrpSpPr>
            <p:cNvPr id="14" name="Group 13"/>
            <p:cNvGrpSpPr/>
            <p:nvPr/>
          </p:nvGrpSpPr>
          <p:grpSpPr>
            <a:xfrm>
              <a:off x="228600" y="5024735"/>
              <a:ext cx="1295400" cy="1223665"/>
              <a:chOff x="381000" y="4724400"/>
              <a:chExt cx="1295400" cy="1223665"/>
            </a:xfrm>
          </p:grpSpPr>
          <p:pic>
            <p:nvPicPr>
              <p:cNvPr id="9" name="Picture 2" descr="Image result for Electrode tip shapes  in resistance welding figures"/>
              <p:cNvPicPr>
                <a:picLocks noChangeAspect="1" noChangeArrowheads="1"/>
              </p:cNvPicPr>
              <p:nvPr/>
            </p:nvPicPr>
            <p:blipFill>
              <a:blip r:embed="rId2"/>
              <a:srcRect l="23720" t="69005" r="61388" b="23579"/>
              <a:stretch>
                <a:fillRect/>
              </a:stretch>
            </p:blipFill>
            <p:spPr bwMode="auto">
              <a:xfrm>
                <a:off x="381000" y="4724400"/>
                <a:ext cx="1295400" cy="914400"/>
              </a:xfrm>
              <a:prstGeom prst="rect">
                <a:avLst/>
              </a:prstGeom>
              <a:noFill/>
            </p:spPr>
          </p:pic>
          <p:sp>
            <p:nvSpPr>
              <p:cNvPr id="13" name="Rectangle 12"/>
              <p:cNvSpPr/>
              <p:nvPr/>
            </p:nvSpPr>
            <p:spPr>
              <a:xfrm>
                <a:off x="838200" y="5486400"/>
                <a:ext cx="720069" cy="461665"/>
              </a:xfrm>
              <a:prstGeom prst="rect">
                <a:avLst/>
              </a:prstGeom>
            </p:spPr>
            <p:txBody>
              <a:bodyPr wrap="none">
                <a:spAutoFit/>
              </a:bodyPr>
              <a:lstStyle/>
              <a:p>
                <a:r>
                  <a:rPr lang="en-US" sz="2400" dirty="0" smtClean="0">
                    <a:solidFill>
                      <a:prstClr val="black"/>
                    </a:solidFill>
                    <a:latin typeface="Garamond" pitchFamily="18" charset="0"/>
                  </a:rPr>
                  <a:t>Flat </a:t>
                </a:r>
                <a:endParaRPr lang="en-US" dirty="0"/>
              </a:p>
            </p:txBody>
          </p:sp>
        </p:grpSp>
        <p:grpSp>
          <p:nvGrpSpPr>
            <p:cNvPr id="19" name="Group 18"/>
            <p:cNvGrpSpPr/>
            <p:nvPr/>
          </p:nvGrpSpPr>
          <p:grpSpPr>
            <a:xfrm>
              <a:off x="3810000" y="3200400"/>
              <a:ext cx="1578708" cy="1376065"/>
              <a:chOff x="4343400" y="1295400"/>
              <a:chExt cx="1578708" cy="1376065"/>
            </a:xfrm>
          </p:grpSpPr>
          <p:pic>
            <p:nvPicPr>
              <p:cNvPr id="5" name="Picture 2" descr="Image result for Electrode tip shapes  in resistance welding figures"/>
              <p:cNvPicPr>
                <a:picLocks noChangeAspect="1" noChangeArrowheads="1"/>
              </p:cNvPicPr>
              <p:nvPr/>
            </p:nvPicPr>
            <p:blipFill>
              <a:blip r:embed="rId2"/>
              <a:srcRect l="58760" t="58498" r="23091" b="32232"/>
              <a:stretch>
                <a:fillRect/>
              </a:stretch>
            </p:blipFill>
            <p:spPr bwMode="auto">
              <a:xfrm>
                <a:off x="4343400" y="1295400"/>
                <a:ext cx="1578708" cy="1143000"/>
              </a:xfrm>
              <a:prstGeom prst="rect">
                <a:avLst/>
              </a:prstGeom>
              <a:noFill/>
            </p:spPr>
          </p:pic>
          <p:sp>
            <p:nvSpPr>
              <p:cNvPr id="15" name="Rectangle 14"/>
              <p:cNvSpPr/>
              <p:nvPr/>
            </p:nvSpPr>
            <p:spPr>
              <a:xfrm>
                <a:off x="4724400" y="2209800"/>
                <a:ext cx="944489" cy="461665"/>
              </a:xfrm>
              <a:prstGeom prst="rect">
                <a:avLst/>
              </a:prstGeom>
            </p:spPr>
            <p:txBody>
              <a:bodyPr wrap="none">
                <a:spAutoFit/>
              </a:bodyPr>
              <a:lstStyle/>
              <a:p>
                <a:r>
                  <a:rPr lang="en-US" sz="2400" dirty="0" smtClean="0">
                    <a:latin typeface="Garamond" pitchFamily="18" charset="0"/>
                  </a:rPr>
                  <a:t>Dome</a:t>
                </a:r>
                <a:endParaRPr lang="en-US" sz="2400" dirty="0"/>
              </a:p>
            </p:txBody>
          </p:sp>
        </p:grpSp>
        <p:grpSp>
          <p:nvGrpSpPr>
            <p:cNvPr id="18" name="Group 17"/>
            <p:cNvGrpSpPr/>
            <p:nvPr/>
          </p:nvGrpSpPr>
          <p:grpSpPr>
            <a:xfrm>
              <a:off x="2133600" y="4876800"/>
              <a:ext cx="1396536" cy="1299865"/>
              <a:chOff x="2133600" y="2971800"/>
              <a:chExt cx="1396536" cy="1299865"/>
            </a:xfrm>
          </p:grpSpPr>
          <p:pic>
            <p:nvPicPr>
              <p:cNvPr id="7" name="Picture 2" descr="Image result for Electrode tip shapes  in resistance welding figures"/>
              <p:cNvPicPr>
                <a:picLocks noChangeAspect="1" noChangeArrowheads="1"/>
              </p:cNvPicPr>
              <p:nvPr/>
            </p:nvPicPr>
            <p:blipFill>
              <a:blip r:embed="rId2"/>
              <a:srcRect l="41240" t="69005" r="42992" b="22961"/>
              <a:stretch>
                <a:fillRect/>
              </a:stretch>
            </p:blipFill>
            <p:spPr bwMode="auto">
              <a:xfrm>
                <a:off x="2133600" y="2971800"/>
                <a:ext cx="1371600" cy="990600"/>
              </a:xfrm>
              <a:prstGeom prst="rect">
                <a:avLst/>
              </a:prstGeom>
              <a:noFill/>
            </p:spPr>
          </p:pic>
          <p:sp>
            <p:nvSpPr>
              <p:cNvPr id="17" name="Rectangle 16"/>
              <p:cNvSpPr/>
              <p:nvPr/>
            </p:nvSpPr>
            <p:spPr>
              <a:xfrm>
                <a:off x="2133600" y="3810000"/>
                <a:ext cx="1396536" cy="461665"/>
              </a:xfrm>
              <a:prstGeom prst="rect">
                <a:avLst/>
              </a:prstGeom>
            </p:spPr>
            <p:txBody>
              <a:bodyPr wrap="none">
                <a:spAutoFit/>
              </a:bodyPr>
              <a:lstStyle/>
              <a:p>
                <a:r>
                  <a:rPr lang="en-US" sz="2400" dirty="0" smtClean="0">
                    <a:solidFill>
                      <a:prstClr val="black"/>
                    </a:solidFill>
                    <a:latin typeface="Garamond" pitchFamily="18" charset="0"/>
                  </a:rPr>
                  <a:t>Eccentric </a:t>
                </a:r>
                <a:endParaRPr lang="en-US" dirty="0"/>
              </a:p>
            </p:txBody>
          </p:sp>
        </p:grpSp>
        <p:grpSp>
          <p:nvGrpSpPr>
            <p:cNvPr id="21" name="Group 20"/>
            <p:cNvGrpSpPr/>
            <p:nvPr/>
          </p:nvGrpSpPr>
          <p:grpSpPr>
            <a:xfrm>
              <a:off x="1981200" y="3200400"/>
              <a:ext cx="1500102" cy="1452265"/>
              <a:chOff x="381000" y="4495800"/>
              <a:chExt cx="1500102" cy="1452265"/>
            </a:xfrm>
          </p:grpSpPr>
          <p:pic>
            <p:nvPicPr>
              <p:cNvPr id="8" name="Picture 2" descr="Image result for Electrode tip shapes  in resistance welding figures"/>
              <p:cNvPicPr>
                <a:picLocks noChangeAspect="1" noChangeArrowheads="1"/>
              </p:cNvPicPr>
              <p:nvPr/>
            </p:nvPicPr>
            <p:blipFill>
              <a:blip r:embed="rId2"/>
              <a:srcRect l="41240" t="58498" r="42992" b="32850"/>
              <a:stretch>
                <a:fillRect/>
              </a:stretch>
            </p:blipFill>
            <p:spPr bwMode="auto">
              <a:xfrm>
                <a:off x="381000" y="4495800"/>
                <a:ext cx="1371600" cy="1066800"/>
              </a:xfrm>
              <a:prstGeom prst="rect">
                <a:avLst/>
              </a:prstGeom>
              <a:noFill/>
            </p:spPr>
          </p:pic>
          <p:sp>
            <p:nvSpPr>
              <p:cNvPr id="20" name="Rectangle 19"/>
              <p:cNvSpPr/>
              <p:nvPr/>
            </p:nvSpPr>
            <p:spPr>
              <a:xfrm>
                <a:off x="609600" y="5486400"/>
                <a:ext cx="1271502" cy="461665"/>
              </a:xfrm>
              <a:prstGeom prst="rect">
                <a:avLst/>
              </a:prstGeom>
            </p:spPr>
            <p:txBody>
              <a:bodyPr wrap="none">
                <a:spAutoFit/>
              </a:bodyPr>
              <a:lstStyle/>
              <a:p>
                <a:r>
                  <a:rPr lang="en-US" sz="2400" dirty="0" smtClean="0">
                    <a:solidFill>
                      <a:prstClr val="black"/>
                    </a:solidFill>
                    <a:latin typeface="Garamond" pitchFamily="18" charset="0"/>
                  </a:rPr>
                  <a:t>Spherical</a:t>
                </a:r>
                <a:endParaRPr lang="en-US" dirty="0"/>
              </a:p>
            </p:txBody>
          </p:sp>
        </p:grpSp>
        <p:grpSp>
          <p:nvGrpSpPr>
            <p:cNvPr id="23" name="Group 22"/>
            <p:cNvGrpSpPr/>
            <p:nvPr/>
          </p:nvGrpSpPr>
          <p:grpSpPr>
            <a:xfrm>
              <a:off x="4038600" y="4876800"/>
              <a:ext cx="1502508" cy="1299865"/>
              <a:chOff x="3733800" y="3048000"/>
              <a:chExt cx="1502508" cy="1299865"/>
            </a:xfrm>
          </p:grpSpPr>
          <p:pic>
            <p:nvPicPr>
              <p:cNvPr id="6" name="Picture 2" descr="Image result for Electrode tip shapes  in resistance welding figures"/>
              <p:cNvPicPr>
                <a:picLocks noChangeAspect="1" noChangeArrowheads="1"/>
              </p:cNvPicPr>
              <p:nvPr/>
            </p:nvPicPr>
            <p:blipFill>
              <a:blip r:embed="rId2"/>
              <a:srcRect l="59636" t="69005" r="23091" b="22961"/>
              <a:stretch>
                <a:fillRect/>
              </a:stretch>
            </p:blipFill>
            <p:spPr bwMode="auto">
              <a:xfrm>
                <a:off x="3733800" y="3048000"/>
                <a:ext cx="1502508" cy="990600"/>
              </a:xfrm>
              <a:prstGeom prst="rect">
                <a:avLst/>
              </a:prstGeom>
              <a:noFill/>
            </p:spPr>
          </p:pic>
          <p:sp>
            <p:nvSpPr>
              <p:cNvPr id="22" name="Rectangle 21"/>
              <p:cNvSpPr/>
              <p:nvPr/>
            </p:nvSpPr>
            <p:spPr>
              <a:xfrm>
                <a:off x="3810000" y="3886200"/>
                <a:ext cx="902811" cy="461665"/>
              </a:xfrm>
              <a:prstGeom prst="rect">
                <a:avLst/>
              </a:prstGeom>
            </p:spPr>
            <p:txBody>
              <a:bodyPr wrap="none">
                <a:spAutoFit/>
              </a:bodyPr>
              <a:lstStyle/>
              <a:p>
                <a:r>
                  <a:rPr lang="en-US" sz="2400" dirty="0" smtClean="0">
                    <a:solidFill>
                      <a:prstClr val="black"/>
                    </a:solidFill>
                    <a:latin typeface="Garamond" pitchFamily="18" charset="0"/>
                  </a:rPr>
                  <a:t>Other</a:t>
                </a:r>
                <a:endParaRPr lang="en-US" dirty="0"/>
              </a:p>
            </p:txBody>
          </p:sp>
        </p:grpSp>
      </p:grpSp>
      <p:sp>
        <p:nvSpPr>
          <p:cNvPr id="25" name="Rectangle 24"/>
          <p:cNvSpPr/>
          <p:nvPr/>
        </p:nvSpPr>
        <p:spPr>
          <a:xfrm>
            <a:off x="609600" y="5486400"/>
            <a:ext cx="5943600" cy="738664"/>
          </a:xfrm>
          <a:prstGeom prst="rect">
            <a:avLst/>
          </a:prstGeom>
        </p:spPr>
        <p:txBody>
          <a:bodyPr wrap="square">
            <a:spAutoFit/>
          </a:bodyPr>
          <a:lstStyle/>
          <a:p>
            <a:pPr lvl="0"/>
            <a:r>
              <a:rPr lang="en-US" sz="2400" dirty="0" smtClean="0">
                <a:solidFill>
                  <a:prstClr val="black"/>
                </a:solidFill>
                <a:latin typeface="Garamond" pitchFamily="18" charset="0"/>
              </a:rPr>
              <a:t>Normally electrodes are air cooled water cooled</a:t>
            </a:r>
            <a:r>
              <a:rPr lang="en-US" dirty="0" smtClean="0">
                <a:solidFill>
                  <a:prstClr val="black"/>
                </a:solidFill>
                <a:latin typeface="Garamond" pitchFamily="18" charset="0"/>
              </a:rPr>
              <a:t>.</a:t>
            </a:r>
            <a:br>
              <a:rPr lang="en-US" dirty="0" smtClean="0">
                <a:solidFill>
                  <a:prstClr val="black"/>
                </a:solidFill>
                <a:latin typeface="Garamond" pitchFamily="18" charset="0"/>
              </a:rPr>
            </a:br>
            <a:endParaRPr lang="en-US" dirty="0">
              <a:solidFill>
                <a:prstClr val="black"/>
              </a:solidFill>
            </a:endParaRPr>
          </a:p>
        </p:txBody>
      </p:sp>
      <p:sp>
        <p:nvSpPr>
          <p:cNvPr id="26" name="Rectangle 25"/>
          <p:cNvSpPr/>
          <p:nvPr/>
        </p:nvSpPr>
        <p:spPr>
          <a:xfrm>
            <a:off x="2057400" y="228600"/>
            <a:ext cx="3859212" cy="523220"/>
          </a:xfrm>
          <a:prstGeom prst="rect">
            <a:avLst/>
          </a:prstGeom>
        </p:spPr>
        <p:txBody>
          <a:bodyPr wrap="square">
            <a:spAutoFit/>
          </a:bodyPr>
          <a:lstStyle/>
          <a:p>
            <a:r>
              <a:rPr lang="en-US" sz="2800" b="1" dirty="0" smtClean="0">
                <a:solidFill>
                  <a:prstClr val="black"/>
                </a:solidFill>
                <a:latin typeface="Garamond" pitchFamily="18" charset="0"/>
              </a:rPr>
              <a:t>Resistance welding ….</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1311</Words>
  <Application>Microsoft Office PowerPoint</Application>
  <PresentationFormat>On-screen Show (4:3)</PresentationFormat>
  <Paragraphs>200</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MECH-HOD</dc:creator>
  <cp:lastModifiedBy>nageshwar</cp:lastModifiedBy>
  <cp:revision>73</cp:revision>
  <dcterms:created xsi:type="dcterms:W3CDTF">2006-08-16T00:00:00Z</dcterms:created>
  <dcterms:modified xsi:type="dcterms:W3CDTF">2019-10-30T04:28:36Z</dcterms:modified>
</cp:coreProperties>
</file>